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08" r:id="rId2"/>
    <p:sldId id="309" r:id="rId3"/>
    <p:sldId id="301" r:id="rId4"/>
    <p:sldId id="302" r:id="rId5"/>
    <p:sldId id="312" r:id="rId6"/>
    <p:sldId id="310" r:id="rId7"/>
    <p:sldId id="306" r:id="rId8"/>
    <p:sldId id="311" r:id="rId9"/>
    <p:sldId id="307" r:id="rId1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1DD"/>
    <a:srgbClr val="FFFABE"/>
    <a:srgbClr val="CAE6D7"/>
    <a:srgbClr val="000000"/>
    <a:srgbClr val="F4B878"/>
    <a:srgbClr val="F6B97A"/>
    <a:srgbClr val="FFFCD2"/>
    <a:srgbClr val="C8E0DA"/>
    <a:srgbClr val="F1BACB"/>
    <a:srgbClr val="F7D2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16" autoAdjust="0"/>
    <p:restoredTop sz="89110" autoAdjust="0"/>
  </p:normalViewPr>
  <p:slideViewPr>
    <p:cSldViewPr snapToGrid="0">
      <p:cViewPr varScale="1">
        <p:scale>
          <a:sx n="73" d="100"/>
          <a:sy n="73" d="100"/>
        </p:scale>
        <p:origin x="331" y="62"/>
      </p:cViewPr>
      <p:guideLst>
        <p:guide orient="horz" pos="2160"/>
        <p:guide pos="3840"/>
      </p:guideLst>
    </p:cSldViewPr>
  </p:slideViewPr>
  <p:notesTextViewPr>
    <p:cViewPr>
      <p:scale>
        <a:sx n="114" d="100"/>
        <a:sy n="114" d="100"/>
      </p:scale>
      <p:origin x="0" y="0"/>
    </p:cViewPr>
  </p:notesTextViewPr>
  <p:gridSpacing cx="180023" cy="18002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525736A1-65A6-4E7B-ABAD-35BEBCB41F72}" type="datetimeFigureOut">
              <a:rPr kumimoji="1" lang="ja-JP" altLang="en-US" smtClean="0"/>
              <a:t>2024/8/27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1137F-3A7F-4583-B385-51F6E705F7D3}" type="slidenum">
              <a:rPr kumimoji="1" lang="ja-JP" altLang="en-US" smtClean="0"/>
              <a:t>‹#›</a:t>
            </a:fld>
            <a:endParaRPr kumimoji="1" lang="ja-JP" altLang="en-US"/>
          </a:p>
        </p:txBody>
      </p:sp>
    </p:spTree>
    <p:extLst>
      <p:ext uri="{BB962C8B-B14F-4D97-AF65-F5344CB8AC3E}">
        <p14:creationId xmlns:p14="http://schemas.microsoft.com/office/powerpoint/2010/main" val="405109815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1</a:t>
            </a:fld>
            <a:endParaRPr kumimoji="1" lang="ja-JP" altLang="en-US"/>
          </a:p>
        </p:txBody>
      </p:sp>
    </p:spTree>
    <p:extLst>
      <p:ext uri="{BB962C8B-B14F-4D97-AF65-F5344CB8AC3E}">
        <p14:creationId xmlns:p14="http://schemas.microsoft.com/office/powerpoint/2010/main" val="280582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健康診断で視力が下がっている子どもが増えていることがわかりました。（▲）メディア機器を使う時間が長過ぎる、姿勢が悪くてメディア機器の画面や本と目の間が近過ぎるなどの、「目が疲れる」生活習慣が、原因のひとつになっています。（▲）そこで、目の疲れを防ぐ方法のひとつである（▲）「目の休憩をとる」ポイントを紹介します。（▲）</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2</a:t>
            </a:fld>
            <a:endParaRPr kumimoji="1" lang="ja-JP" altLang="en-US"/>
          </a:p>
        </p:txBody>
      </p:sp>
    </p:spTree>
    <p:extLst>
      <p:ext uri="{BB962C8B-B14F-4D97-AF65-F5344CB8AC3E}">
        <p14:creationId xmlns:p14="http://schemas.microsoft.com/office/powerpoint/2010/main" val="2123042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目の休憩をとるポイントとは、（▲）</a:t>
            </a:r>
            <a:r>
              <a:rPr kumimoji="1" lang="en-US" altLang="ja-JP" dirty="0">
                <a:latin typeface="MS Gothic" panose="020B0609070205080204" pitchFamily="49" charset="-128"/>
                <a:ea typeface="MS Gothic" panose="020B0609070205080204" pitchFamily="49" charset="-128"/>
              </a:rPr>
              <a:t>20</a:t>
            </a:r>
            <a:r>
              <a:rPr kumimoji="1" lang="ja-JP" altLang="en-US">
                <a:latin typeface="MS Gothic" panose="020B0609070205080204" pitchFamily="49" charset="-128"/>
                <a:ea typeface="MS Gothic" panose="020B0609070205080204" pitchFamily="49" charset="-128"/>
              </a:rPr>
              <a:t>分に１回、</a:t>
            </a:r>
            <a:r>
              <a:rPr kumimoji="1" lang="en-US" altLang="ja-JP" dirty="0">
                <a:latin typeface="MS Gothic" panose="020B0609070205080204" pitchFamily="49" charset="-128"/>
                <a:ea typeface="MS Gothic" panose="020B0609070205080204" pitchFamily="49" charset="-128"/>
              </a:rPr>
              <a:t>20</a:t>
            </a:r>
            <a:r>
              <a:rPr kumimoji="1" lang="ja-JP" altLang="en-US">
                <a:latin typeface="MS Gothic" panose="020B0609070205080204" pitchFamily="49" charset="-128"/>
                <a:ea typeface="MS Gothic" panose="020B0609070205080204" pitchFamily="49" charset="-128"/>
              </a:rPr>
              <a:t>秒程度、「遠くを眺める」ことです。（▲）</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3</a:t>
            </a:fld>
            <a:endParaRPr kumimoji="1" lang="ja-JP" altLang="en-US"/>
          </a:p>
        </p:txBody>
      </p:sp>
    </p:spTree>
    <p:extLst>
      <p:ext uri="{BB962C8B-B14F-4D97-AF65-F5344CB8AC3E}">
        <p14:creationId xmlns:p14="http://schemas.microsoft.com/office/powerpoint/2010/main" val="235292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目の（▲）中には、（▲）「水晶体」と呼ばれるやわらかいレンズと、（▲）それを引っ張る筋肉である「毛様体筋」があります。（▲）</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4</a:t>
            </a:fld>
            <a:endParaRPr kumimoji="1" lang="ja-JP" altLang="en-US"/>
          </a:p>
        </p:txBody>
      </p:sp>
    </p:spTree>
    <p:extLst>
      <p:ext uri="{BB962C8B-B14F-4D97-AF65-F5344CB8AC3E}">
        <p14:creationId xmlns:p14="http://schemas.microsoft.com/office/powerpoint/2010/main" val="398767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S Gothic" panose="020B0609070205080204" pitchFamily="49" charset="-128"/>
                <a:ea typeface="MS Gothic" panose="020B0609070205080204" pitchFamily="49" charset="-128"/>
              </a:rPr>
              <a:t>近くにあるものを見ているときは、（▲）毛様体筋に力を入れて、水晶体を厚くし、目のピントを合わせます。（▲）これを続けていると、毛様体筋は疲れます。（▲）</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5</a:t>
            </a:fld>
            <a:endParaRPr kumimoji="1" lang="ja-JP" altLang="en-US"/>
          </a:p>
        </p:txBody>
      </p:sp>
    </p:spTree>
    <p:extLst>
      <p:ext uri="{BB962C8B-B14F-4D97-AF65-F5344CB8AC3E}">
        <p14:creationId xmlns:p14="http://schemas.microsoft.com/office/powerpoint/2010/main" val="360438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（▲）遠くを見ているときは、（▲）毛様体筋の力を抜いて、水晶体を薄くし、目のピントを遠くに合わせます。（▲）毛様体筋がリラックスして、目を休めることができます。</a:t>
            </a:r>
            <a:endParaRPr kumimoji="1" lang="en-US" altLang="ja-JP" dirty="0">
              <a:latin typeface="MS Gothic" panose="020B0609070205080204" pitchFamily="49" charset="-128"/>
              <a:ea typeface="MS Gothic" panose="020B0609070205080204" pitchFamily="49" charset="-128"/>
            </a:endParaRPr>
          </a:p>
          <a:p>
            <a:r>
              <a:rPr kumimoji="1" lang="ja-JP" altLang="en-US">
                <a:latin typeface="MS Gothic" panose="020B0609070205080204" pitchFamily="49" charset="-128"/>
                <a:ea typeface="MS Gothic" panose="020B0609070205080204" pitchFamily="49" charset="-128"/>
              </a:rPr>
              <a:t>メディア機器を使ったり、本を読んだりするときは、ときどき遠くを見て目の休憩をとりましょう。（▲）</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6</a:t>
            </a:fld>
            <a:endParaRPr kumimoji="1" lang="ja-JP" altLang="en-US"/>
          </a:p>
        </p:txBody>
      </p:sp>
    </p:spTree>
    <p:extLst>
      <p:ext uri="{BB962C8B-B14F-4D97-AF65-F5344CB8AC3E}">
        <p14:creationId xmlns:p14="http://schemas.microsoft.com/office/powerpoint/2010/main" val="2412550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また、メディア機器の画面や本などをずっと見続けると、（▲）目が乾いて、目の疲れにつながります。（▲）意識して、しっかりとまばたきを行いましょう。（▲）</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7</a:t>
            </a:fld>
            <a:endParaRPr kumimoji="1" lang="ja-JP" altLang="en-US"/>
          </a:p>
        </p:txBody>
      </p:sp>
    </p:spTree>
    <p:extLst>
      <p:ext uri="{BB962C8B-B14F-4D97-AF65-F5344CB8AC3E}">
        <p14:creationId xmlns:p14="http://schemas.microsoft.com/office/powerpoint/2010/main" val="368797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latin typeface="MS Gothic" panose="020B0609070205080204" pitchFamily="49" charset="-128"/>
                <a:ea typeface="MS Gothic" panose="020B0609070205080204" pitchFamily="49" charset="-128"/>
              </a:rPr>
              <a:t>最近の研究で、日光に含まれている光が目に入ると、近視が進まないようになることがわかってきました。直接太陽を見ないようにして、（▲）日光を浴びながら、外遊びをしましょう。</a:t>
            </a:r>
            <a:endParaRPr kumimoji="1" lang="en-US" altLang="ja-JP" dirty="0">
              <a:latin typeface="MS Gothic" panose="020B0609070205080204" pitchFamily="49" charset="-128"/>
              <a:ea typeface="MS Gothic" panose="020B0609070205080204" pitchFamily="49" charset="-128"/>
            </a:endParaRPr>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8</a:t>
            </a:fld>
            <a:endParaRPr kumimoji="1" lang="ja-JP" altLang="en-US"/>
          </a:p>
        </p:txBody>
      </p:sp>
    </p:spTree>
    <p:extLst>
      <p:ext uri="{BB962C8B-B14F-4D97-AF65-F5344CB8AC3E}">
        <p14:creationId xmlns:p14="http://schemas.microsoft.com/office/powerpoint/2010/main" val="3178281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3E71137F-3A7F-4583-B385-51F6E705F7D3}" type="slidenum">
              <a:rPr kumimoji="1" lang="ja-JP" altLang="en-US" smtClean="0"/>
              <a:t>9</a:t>
            </a:fld>
            <a:endParaRPr kumimoji="1" lang="ja-JP" altLang="en-US"/>
          </a:p>
        </p:txBody>
      </p:sp>
    </p:spTree>
    <p:extLst>
      <p:ext uri="{BB962C8B-B14F-4D97-AF65-F5344CB8AC3E}">
        <p14:creationId xmlns:p14="http://schemas.microsoft.com/office/powerpoint/2010/main" val="172191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B5DF63-1258-4041-BA27-39D27D275C2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424FCFD-F6AD-43DB-8308-419E5A090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07E043F-7A1A-4CD2-BBE8-D2BAC2F8DB17}"/>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5" name="フッター プレースホルダー 4">
            <a:extLst>
              <a:ext uri="{FF2B5EF4-FFF2-40B4-BE49-F238E27FC236}">
                <a16:creationId xmlns:a16="http://schemas.microsoft.com/office/drawing/2014/main" id="{4FC349DA-A39F-47BB-8B9B-F52F1BCF568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7DE90D-31C9-4800-849E-985093D14981}"/>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2117555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048B57-BBDE-4FCB-AE58-6F0244FA96F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2AD1110-1244-4160-859B-4BBFC6515AD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D59D8E-D74C-47DC-9F63-EB3C7652FAE3}"/>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5" name="フッター プレースホルダー 4">
            <a:extLst>
              <a:ext uri="{FF2B5EF4-FFF2-40B4-BE49-F238E27FC236}">
                <a16:creationId xmlns:a16="http://schemas.microsoft.com/office/drawing/2014/main" id="{60DB9919-71DD-4DA8-ABA5-66854605E09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49CF4A-E0D2-4761-9420-2059C8A1C3BC}"/>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64928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80DFD1-3662-4A86-8371-FC84443F5A8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975932-EE03-46FB-9D48-553E8101EAD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6E7832D-C976-4529-8A3A-4214B9ED822E}"/>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5" name="フッター プレースホルダー 4">
            <a:extLst>
              <a:ext uri="{FF2B5EF4-FFF2-40B4-BE49-F238E27FC236}">
                <a16:creationId xmlns:a16="http://schemas.microsoft.com/office/drawing/2014/main" id="{D05BDEE5-DD80-485A-9915-5D2DD21AE6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599ABE-F0DD-4409-B13F-F067071AEB0C}"/>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344321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E63FF7-DE73-4763-B965-80B4657B151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42BF4AB-3E91-4004-B06F-4CB429564BE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6A1037-D73F-419D-BEC1-C7F27E1652B2}"/>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5" name="フッター プレースホルダー 4">
            <a:extLst>
              <a:ext uri="{FF2B5EF4-FFF2-40B4-BE49-F238E27FC236}">
                <a16:creationId xmlns:a16="http://schemas.microsoft.com/office/drawing/2014/main" id="{1B33FA3F-4DF5-4358-A24C-86D5BA48D5E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88B5A51-8287-4E41-B33D-0E7218428E85}"/>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3765451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891F85-702F-4323-AB11-F615DE7B48A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E30E43D-9C58-47F7-87AA-A292286F26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A4D3A6C-369F-4269-9087-2F406F64F7AD}"/>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5" name="フッター プレースホルダー 4">
            <a:extLst>
              <a:ext uri="{FF2B5EF4-FFF2-40B4-BE49-F238E27FC236}">
                <a16:creationId xmlns:a16="http://schemas.microsoft.com/office/drawing/2014/main" id="{D6FBFB30-2948-450F-8F6D-67AA6EE1F8A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5D5D8A-4B24-4F44-9417-0CF9C3B9C83C}"/>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47453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034EC0-42CB-468E-B838-4FB009BCB2B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F0829C-CBB9-4C68-B4E1-D6931C0D9DC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D04B850-B518-4352-81D6-CB6E8320346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7F1E23B-826C-4C0E-B408-B19AE9D96196}"/>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6" name="フッター プレースホルダー 5">
            <a:extLst>
              <a:ext uri="{FF2B5EF4-FFF2-40B4-BE49-F238E27FC236}">
                <a16:creationId xmlns:a16="http://schemas.microsoft.com/office/drawing/2014/main" id="{8147B4FD-D34D-4CE3-B1F1-4AE2859AE2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18601F6-A735-4080-84B2-2192696C7CA8}"/>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3620177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8DB849-F565-404D-A4AD-87BE0759E61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BACB63-BA37-46E3-9D82-D9230EB38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C4EF44C-20D6-47DD-821E-BAB9AACA1F6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6F77043-4A4C-4A9A-B1B3-BCA34E83F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F69F194-24CE-4763-8EFF-CD0A686F7CA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86691E1-5305-4325-AAF3-CF8971CF945F}"/>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8" name="フッター プレースホルダー 7">
            <a:extLst>
              <a:ext uri="{FF2B5EF4-FFF2-40B4-BE49-F238E27FC236}">
                <a16:creationId xmlns:a16="http://schemas.microsoft.com/office/drawing/2014/main" id="{646E04D0-8F65-40BD-8E0A-427C0215569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7BAFA56-B306-47FC-86F5-B51C62F61E1B}"/>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257361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3FA412-9D74-46BE-9512-C4C8CA8866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469657B-451A-4FBD-8310-AB75BC09AF77}"/>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4" name="フッター プレースホルダー 3">
            <a:extLst>
              <a:ext uri="{FF2B5EF4-FFF2-40B4-BE49-F238E27FC236}">
                <a16:creationId xmlns:a16="http://schemas.microsoft.com/office/drawing/2014/main" id="{FCF4A4A9-F9BF-40F7-93F2-4A355662DE4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3556F0C-63C0-46D5-873F-B3C893834D6A}"/>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672039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BEB862A-EA63-4B92-85C4-F80AA11D618E}"/>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3" name="フッター プレースホルダー 2">
            <a:extLst>
              <a:ext uri="{FF2B5EF4-FFF2-40B4-BE49-F238E27FC236}">
                <a16:creationId xmlns:a16="http://schemas.microsoft.com/office/drawing/2014/main" id="{9C994908-7F00-4BC8-90AE-59C23F61BD6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764B90-C57D-4511-BFA3-EDE700C13CC5}"/>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3158945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B8CFF2-E6AA-4B8C-B1DC-13A58102475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F57F80A-0DE3-4A45-8C1C-250A870C1D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BDAC253-CA28-4AA2-BBB1-7A78A1AD7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2AD2868-841E-4444-B395-A61AAFB60BBB}"/>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6" name="フッター プレースホルダー 5">
            <a:extLst>
              <a:ext uri="{FF2B5EF4-FFF2-40B4-BE49-F238E27FC236}">
                <a16:creationId xmlns:a16="http://schemas.microsoft.com/office/drawing/2014/main" id="{6FCCD93E-7564-4C3A-96D7-3F876CB148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2F9DB1-6B62-483F-905C-815E53C9813F}"/>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598693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BC33AB-5C13-450E-81C2-8A30CF6739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8851824-64C6-4458-9F71-5956974EE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345EC82-566D-4BCA-8BF6-D4F362FCA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0E15DB3-512E-48C2-AC8F-436BAF9BE3BF}"/>
              </a:ext>
            </a:extLst>
          </p:cNvPr>
          <p:cNvSpPr>
            <a:spLocks noGrp="1"/>
          </p:cNvSpPr>
          <p:nvPr>
            <p:ph type="dt" sz="half" idx="10"/>
          </p:nvPr>
        </p:nvSpPr>
        <p:spPr/>
        <p:txBody>
          <a:bodyPr/>
          <a:lstStyle/>
          <a:p>
            <a:fld id="{51E6068A-426A-45CF-A295-37D3FB67DB18}" type="datetimeFigureOut">
              <a:rPr kumimoji="1" lang="ja-JP" altLang="en-US" smtClean="0"/>
              <a:t>2024/8/27</a:t>
            </a:fld>
            <a:endParaRPr kumimoji="1" lang="ja-JP" altLang="en-US"/>
          </a:p>
        </p:txBody>
      </p:sp>
      <p:sp>
        <p:nvSpPr>
          <p:cNvPr id="6" name="フッター プレースホルダー 5">
            <a:extLst>
              <a:ext uri="{FF2B5EF4-FFF2-40B4-BE49-F238E27FC236}">
                <a16:creationId xmlns:a16="http://schemas.microsoft.com/office/drawing/2014/main" id="{3AAF11A6-47A9-4019-B5B0-BC982B7C5CB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76A833-3B2F-4CE8-8624-B04A134658FB}"/>
              </a:ext>
            </a:extLst>
          </p:cNvPr>
          <p:cNvSpPr>
            <a:spLocks noGrp="1"/>
          </p:cNvSpPr>
          <p:nvPr>
            <p:ph type="sldNum" sz="quarter" idx="12"/>
          </p:nvPr>
        </p:nvSpPr>
        <p:spPr/>
        <p:txBody>
          <a:body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57550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850EF34-C829-4E6A-8425-B7875276E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5011375-829F-4596-B469-D2049F0CC2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4DE82A-4C4D-427B-A851-250425D05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6068A-426A-45CF-A295-37D3FB67DB18}" type="datetimeFigureOut">
              <a:rPr kumimoji="1" lang="ja-JP" altLang="en-US" smtClean="0"/>
              <a:t>2024/8/27</a:t>
            </a:fld>
            <a:endParaRPr kumimoji="1" lang="ja-JP" altLang="en-US"/>
          </a:p>
        </p:txBody>
      </p:sp>
      <p:sp>
        <p:nvSpPr>
          <p:cNvPr id="5" name="フッター プレースホルダー 4">
            <a:extLst>
              <a:ext uri="{FF2B5EF4-FFF2-40B4-BE49-F238E27FC236}">
                <a16:creationId xmlns:a16="http://schemas.microsoft.com/office/drawing/2014/main" id="{3EF30900-A043-433D-B42F-2A063C77E3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0D450F0-336C-4FD3-8301-724E9AB30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487BD-4255-401B-862B-95B2E335F9F0}" type="slidenum">
              <a:rPr kumimoji="1" lang="ja-JP" altLang="en-US" smtClean="0"/>
              <a:t>‹#›</a:t>
            </a:fld>
            <a:endParaRPr kumimoji="1" lang="ja-JP" altLang="en-US"/>
          </a:p>
        </p:txBody>
      </p:sp>
    </p:spTree>
    <p:extLst>
      <p:ext uri="{BB962C8B-B14F-4D97-AF65-F5344CB8AC3E}">
        <p14:creationId xmlns:p14="http://schemas.microsoft.com/office/powerpoint/2010/main" val="185437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背景" descr="カレンダー が含まれている画像&#10;&#10;自動的に生成された説明">
            <a:extLst>
              <a:ext uri="{FF2B5EF4-FFF2-40B4-BE49-F238E27FC236}">
                <a16:creationId xmlns:a16="http://schemas.microsoft.com/office/drawing/2014/main" id="{F4D2EE5C-EB79-A7DD-CC0D-FA1C2C214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18"/>
            <a:ext cx="12207498" cy="6866718"/>
          </a:xfrm>
          <a:prstGeom prst="rect">
            <a:avLst/>
          </a:prstGeom>
          <a:ln>
            <a:noFill/>
          </a:ln>
        </p:spPr>
      </p:pic>
      <p:sp>
        <p:nvSpPr>
          <p:cNvPr id="5" name="タイトル枠">
            <a:extLst>
              <a:ext uri="{FF2B5EF4-FFF2-40B4-BE49-F238E27FC236}">
                <a16:creationId xmlns:a16="http://schemas.microsoft.com/office/drawing/2014/main" id="{15C88411-14B1-5253-187E-579056B0B93C}"/>
              </a:ext>
            </a:extLst>
          </p:cNvPr>
          <p:cNvSpPr/>
          <p:nvPr/>
        </p:nvSpPr>
        <p:spPr>
          <a:xfrm>
            <a:off x="361627" y="3597455"/>
            <a:ext cx="11468745" cy="18889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1800" b="1"/>
          </a:p>
        </p:txBody>
      </p:sp>
      <p:sp>
        <p:nvSpPr>
          <p:cNvPr id="6" name="タイトル">
            <a:extLst>
              <a:ext uri="{FF2B5EF4-FFF2-40B4-BE49-F238E27FC236}">
                <a16:creationId xmlns:a16="http://schemas.microsoft.com/office/drawing/2014/main" id="{A0CBC134-AD34-57B9-E862-0EFFF129DDCC}"/>
              </a:ext>
            </a:extLst>
          </p:cNvPr>
          <p:cNvSpPr txBox="1"/>
          <p:nvPr/>
        </p:nvSpPr>
        <p:spPr>
          <a:xfrm>
            <a:off x="433953" y="4018701"/>
            <a:ext cx="11577233" cy="2308324"/>
          </a:xfrm>
          <a:prstGeom prst="rect">
            <a:avLst/>
          </a:prstGeom>
          <a:noFill/>
        </p:spPr>
        <p:txBody>
          <a:bodyPr wrap="square" rtlCol="0">
            <a:spAutoFit/>
          </a:bodyPr>
          <a:lstStyle/>
          <a:p>
            <a:r>
              <a:rPr kumimoji="1" lang="ja-JP" altLang="en-US" sz="7200" b="1">
                <a:latin typeface="MS Gothic" panose="020B0609070205080204" pitchFamily="49" charset="-128"/>
                <a:ea typeface="MS Gothic" panose="020B0609070205080204" pitchFamily="49" charset="-128"/>
              </a:rPr>
              <a:t>目の休けいをとるポイント</a:t>
            </a:r>
          </a:p>
          <a:p>
            <a:endParaRPr kumimoji="1" lang="ja-JP" altLang="en-US" sz="7200"/>
          </a:p>
        </p:txBody>
      </p:sp>
      <p:sp>
        <p:nvSpPr>
          <p:cNvPr id="2" name="きゅう">
            <a:extLst>
              <a:ext uri="{FF2B5EF4-FFF2-40B4-BE49-F238E27FC236}">
                <a16:creationId xmlns:a16="http://schemas.microsoft.com/office/drawing/2014/main" id="{320F1B1E-779D-912E-3FD6-573AE6FE4B23}"/>
              </a:ext>
            </a:extLst>
          </p:cNvPr>
          <p:cNvSpPr txBox="1"/>
          <p:nvPr/>
        </p:nvSpPr>
        <p:spPr>
          <a:xfrm>
            <a:off x="2325949" y="3858402"/>
            <a:ext cx="1013600" cy="369332"/>
          </a:xfrm>
          <a:prstGeom prst="rect">
            <a:avLst/>
          </a:prstGeom>
          <a:noFill/>
        </p:spPr>
        <p:txBody>
          <a:bodyPr wrap="square" rtlCol="0">
            <a:spAutoFit/>
          </a:bodyPr>
          <a:lstStyle/>
          <a:p>
            <a:pPr algn="ctr"/>
            <a:r>
              <a:rPr lang="ja-JP" altLang="en-US">
                <a:latin typeface="MS Gothic" panose="020B0609070205080204" pitchFamily="49" charset="-128"/>
                <a:ea typeface="MS Gothic" panose="020B0609070205080204" pitchFamily="49" charset="-128"/>
              </a:rPr>
              <a:t>きゅう</a:t>
            </a:r>
            <a:endParaRPr kumimoji="1" lang="ja-JP" altLang="en-US">
              <a:latin typeface="MS Gothic" panose="020B0609070205080204" pitchFamily="49" charset="-128"/>
              <a:ea typeface="MS Gothic" panose="020B0609070205080204" pitchFamily="49" charset="-128"/>
            </a:endParaRPr>
          </a:p>
        </p:txBody>
      </p:sp>
      <p:sp>
        <p:nvSpPr>
          <p:cNvPr id="3" name="め">
            <a:extLst>
              <a:ext uri="{FF2B5EF4-FFF2-40B4-BE49-F238E27FC236}">
                <a16:creationId xmlns:a16="http://schemas.microsoft.com/office/drawing/2014/main" id="{4B8BEAA9-8457-83B5-9E20-51E16F2EDFBD}"/>
              </a:ext>
            </a:extLst>
          </p:cNvPr>
          <p:cNvSpPr txBox="1"/>
          <p:nvPr/>
        </p:nvSpPr>
        <p:spPr>
          <a:xfrm>
            <a:off x="458072" y="3861694"/>
            <a:ext cx="1013600" cy="369332"/>
          </a:xfrm>
          <a:prstGeom prst="rect">
            <a:avLst/>
          </a:prstGeom>
          <a:noFill/>
        </p:spPr>
        <p:txBody>
          <a:bodyPr wrap="square" rtlCol="0">
            <a:spAutoFit/>
          </a:bodyPr>
          <a:lstStyle/>
          <a:p>
            <a:pPr algn="ctr"/>
            <a:r>
              <a:rPr lang="ja-JP" altLang="en-US">
                <a:latin typeface="MS Gothic" panose="020B0609070205080204" pitchFamily="49" charset="-128"/>
                <a:ea typeface="MS Gothic" panose="020B0609070205080204" pitchFamily="49" charset="-128"/>
              </a:rPr>
              <a:t>め</a:t>
            </a:r>
            <a:endParaRPr kumimoji="1" lang="ja-JP" altLang="en-US">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2654900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枠"/>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58" name="タイトル">
            <a:extLst>
              <a:ext uri="{FF2B5EF4-FFF2-40B4-BE49-F238E27FC236}">
                <a16:creationId xmlns:a16="http://schemas.microsoft.com/office/drawing/2014/main" id="{B3317F53-3B43-48F7-9E52-FF5203E83E7C}"/>
              </a:ext>
            </a:extLst>
          </p:cNvPr>
          <p:cNvSpPr txBox="1"/>
          <p:nvPr/>
        </p:nvSpPr>
        <p:spPr>
          <a:xfrm>
            <a:off x="1152111" y="609772"/>
            <a:ext cx="9989314"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視力低下につながる目のつかれ</a:t>
            </a:r>
            <a:endParaRPr lang="en-US" altLang="ja-JP" sz="3600" b="1" dirty="0">
              <a:latin typeface="ＭＳ ゴシック" panose="020B0609070205080204" pitchFamily="49" charset="-128"/>
              <a:ea typeface="ＭＳ ゴシック" panose="020B0609070205080204" pitchFamily="49" charset="-128"/>
            </a:endParaRPr>
          </a:p>
        </p:txBody>
      </p:sp>
      <p:sp>
        <p:nvSpPr>
          <p:cNvPr id="6" name="し">
            <a:extLst>
              <a:ext uri="{FF2B5EF4-FFF2-40B4-BE49-F238E27FC236}">
                <a16:creationId xmlns:a16="http://schemas.microsoft.com/office/drawing/2014/main" id="{C0C80906-667A-6452-3FA0-269B3E33C804}"/>
              </a:ext>
            </a:extLst>
          </p:cNvPr>
          <p:cNvSpPr txBox="1"/>
          <p:nvPr/>
        </p:nvSpPr>
        <p:spPr>
          <a:xfrm>
            <a:off x="2882539" y="496908"/>
            <a:ext cx="471648"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し</a:t>
            </a:r>
          </a:p>
        </p:txBody>
      </p:sp>
      <p:sp>
        <p:nvSpPr>
          <p:cNvPr id="8" name="りょく">
            <a:extLst>
              <a:ext uri="{FF2B5EF4-FFF2-40B4-BE49-F238E27FC236}">
                <a16:creationId xmlns:a16="http://schemas.microsoft.com/office/drawing/2014/main" id="{78A8CD8C-D25F-F85D-4E22-A8271491EFAB}"/>
              </a:ext>
            </a:extLst>
          </p:cNvPr>
          <p:cNvSpPr txBox="1"/>
          <p:nvPr/>
        </p:nvSpPr>
        <p:spPr>
          <a:xfrm>
            <a:off x="3258388" y="501381"/>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りょく</a:t>
            </a:r>
            <a:endParaRPr kumimoji="1" lang="ja-JP" altLang="en-US" sz="1100">
              <a:latin typeface="MS Gothic" panose="020B0609070205080204" pitchFamily="49" charset="-128"/>
              <a:ea typeface="MS Gothic" panose="020B0609070205080204" pitchFamily="49" charset="-128"/>
            </a:endParaRPr>
          </a:p>
        </p:txBody>
      </p:sp>
      <p:sp>
        <p:nvSpPr>
          <p:cNvPr id="14" name="てい">
            <a:extLst>
              <a:ext uri="{FF2B5EF4-FFF2-40B4-BE49-F238E27FC236}">
                <a16:creationId xmlns:a16="http://schemas.microsoft.com/office/drawing/2014/main" id="{3D39BF28-C2FF-804A-BFB9-CC2F8C67F4EF}"/>
              </a:ext>
            </a:extLst>
          </p:cNvPr>
          <p:cNvSpPr txBox="1"/>
          <p:nvPr/>
        </p:nvSpPr>
        <p:spPr>
          <a:xfrm>
            <a:off x="3730036" y="500013"/>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てい</a:t>
            </a:r>
          </a:p>
        </p:txBody>
      </p:sp>
      <p:sp>
        <p:nvSpPr>
          <p:cNvPr id="15" name="か">
            <a:extLst>
              <a:ext uri="{FF2B5EF4-FFF2-40B4-BE49-F238E27FC236}">
                <a16:creationId xmlns:a16="http://schemas.microsoft.com/office/drawing/2014/main" id="{1F103C5F-BFDF-9435-9E99-FB521F05889D}"/>
              </a:ext>
            </a:extLst>
          </p:cNvPr>
          <p:cNvSpPr txBox="1"/>
          <p:nvPr/>
        </p:nvSpPr>
        <p:spPr>
          <a:xfrm>
            <a:off x="4188820" y="496908"/>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か</a:t>
            </a:r>
          </a:p>
        </p:txBody>
      </p:sp>
      <p:sp>
        <p:nvSpPr>
          <p:cNvPr id="16" name="め">
            <a:extLst>
              <a:ext uri="{FF2B5EF4-FFF2-40B4-BE49-F238E27FC236}">
                <a16:creationId xmlns:a16="http://schemas.microsoft.com/office/drawing/2014/main" id="{F2271C49-FB29-B28C-363E-BED38CA75E16}"/>
              </a:ext>
            </a:extLst>
          </p:cNvPr>
          <p:cNvSpPr txBox="1"/>
          <p:nvPr/>
        </p:nvSpPr>
        <p:spPr>
          <a:xfrm>
            <a:off x="6990736" y="503546"/>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め</a:t>
            </a:r>
          </a:p>
        </p:txBody>
      </p:sp>
      <p:sp>
        <p:nvSpPr>
          <p:cNvPr id="2" name="予防策枠">
            <a:extLst>
              <a:ext uri="{FF2B5EF4-FFF2-40B4-BE49-F238E27FC236}">
                <a16:creationId xmlns:a16="http://schemas.microsoft.com/office/drawing/2014/main" id="{6C1930BD-A9CB-30DB-2282-7F909C1D3EEC}"/>
              </a:ext>
            </a:extLst>
          </p:cNvPr>
          <p:cNvSpPr/>
          <p:nvPr/>
        </p:nvSpPr>
        <p:spPr>
          <a:xfrm>
            <a:off x="8107286" y="1780257"/>
            <a:ext cx="3415151" cy="4649419"/>
          </a:xfrm>
          <a:prstGeom prst="roundRect">
            <a:avLst>
              <a:gd name="adj" fmla="val 6777"/>
            </a:avLst>
          </a:prstGeom>
          <a:solidFill>
            <a:schemeClr val="accent5">
              <a:lumMod val="20000"/>
              <a:lumOff val="80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 name="時間と姿勢（文章）">
            <a:extLst>
              <a:ext uri="{FF2B5EF4-FFF2-40B4-BE49-F238E27FC236}">
                <a16:creationId xmlns:a16="http://schemas.microsoft.com/office/drawing/2014/main" id="{9EDBC17C-16C5-40A7-4288-2E2B6EA48B51}"/>
              </a:ext>
            </a:extLst>
          </p:cNvPr>
          <p:cNvSpPr txBox="1"/>
          <p:nvPr/>
        </p:nvSpPr>
        <p:spPr>
          <a:xfrm>
            <a:off x="8164965" y="1927223"/>
            <a:ext cx="3299791" cy="3693319"/>
          </a:xfrm>
          <a:prstGeom prst="rect">
            <a:avLst/>
          </a:prstGeom>
          <a:noFill/>
        </p:spPr>
        <p:txBody>
          <a:bodyPr wrap="square" rtlCol="0">
            <a:spAutoFit/>
          </a:bodyPr>
          <a:lstStyle/>
          <a:p>
            <a:pPr algn="ctr">
              <a:lnSpc>
                <a:spcPts val="4000"/>
              </a:lnSpc>
            </a:pPr>
            <a:r>
              <a:rPr lang="ja-JP" altLang="en-US" sz="2400" b="1">
                <a:latin typeface="MS Gothic" panose="020B0609070205080204" pitchFamily="49" charset="-128"/>
                <a:ea typeface="MS Gothic" panose="020B0609070205080204" pitchFamily="49" charset="-128"/>
              </a:rPr>
              <a:t>目のつかれを防ぐには</a:t>
            </a:r>
            <a:endParaRPr lang="en-US" altLang="ja-JP" sz="2400" b="1" dirty="0">
              <a:latin typeface="MS Gothic" panose="020B0609070205080204" pitchFamily="49" charset="-128"/>
              <a:ea typeface="MS Gothic" panose="020B0609070205080204" pitchFamily="49" charset="-128"/>
            </a:endParaRPr>
          </a:p>
          <a:p>
            <a:pPr>
              <a:lnSpc>
                <a:spcPts val="4000"/>
              </a:lnSpc>
              <a:spcAft>
                <a:spcPts val="600"/>
              </a:spcAft>
            </a:pPr>
            <a:r>
              <a:rPr lang="ja-JP" altLang="en-US" sz="2400">
                <a:latin typeface="MS Gothic" panose="020B0609070205080204" pitchFamily="49" charset="-128"/>
                <a:ea typeface="MS Gothic" panose="020B0609070205080204" pitchFamily="49" charset="-128"/>
              </a:rPr>
              <a:t>・メディア機器を使う</a:t>
            </a:r>
            <a:endParaRPr lang="en-US" altLang="ja-JP" sz="2400" dirty="0">
              <a:latin typeface="MS Gothic" panose="020B0609070205080204" pitchFamily="49" charset="-128"/>
              <a:ea typeface="MS Gothic" panose="020B0609070205080204" pitchFamily="49" charset="-128"/>
            </a:endParaRPr>
          </a:p>
          <a:p>
            <a:pPr>
              <a:lnSpc>
                <a:spcPts val="4000"/>
              </a:lnSpc>
            </a:pPr>
            <a:r>
              <a:rPr lang="ja-JP" altLang="en-US" sz="2400">
                <a:latin typeface="MS Gothic" panose="020B0609070205080204" pitchFamily="49" charset="-128"/>
                <a:ea typeface="MS Gothic" panose="020B0609070205080204" pitchFamily="49" charset="-128"/>
              </a:rPr>
              <a:t>　時間を減らす</a:t>
            </a:r>
            <a:endParaRPr lang="en-US" altLang="ja-JP" sz="2400" dirty="0">
              <a:latin typeface="MS Gothic" panose="020B0609070205080204" pitchFamily="49" charset="-128"/>
              <a:ea typeface="MS Gothic" panose="020B0609070205080204" pitchFamily="49" charset="-128"/>
            </a:endParaRPr>
          </a:p>
          <a:p>
            <a:pPr>
              <a:lnSpc>
                <a:spcPts val="4000"/>
              </a:lnSpc>
              <a:spcBef>
                <a:spcPts val="600"/>
              </a:spcBef>
            </a:pPr>
            <a:r>
              <a:rPr lang="ja-JP" altLang="en-US" sz="2400">
                <a:latin typeface="MS Gothic" panose="020B0609070205080204" pitchFamily="49" charset="-128"/>
                <a:ea typeface="MS Gothic" panose="020B0609070205080204" pitchFamily="49" charset="-128"/>
              </a:rPr>
              <a:t>・姿勢をよくして、メ　</a:t>
            </a:r>
            <a:endParaRPr lang="en-US" altLang="ja-JP" sz="2400" dirty="0">
              <a:latin typeface="MS Gothic" panose="020B0609070205080204" pitchFamily="49" charset="-128"/>
              <a:ea typeface="MS Gothic" panose="020B0609070205080204" pitchFamily="49" charset="-128"/>
            </a:endParaRPr>
          </a:p>
          <a:p>
            <a:pPr>
              <a:lnSpc>
                <a:spcPts val="4000"/>
              </a:lnSpc>
            </a:pPr>
            <a:r>
              <a:rPr lang="ja-JP" altLang="en-US" sz="2400">
                <a:latin typeface="MS Gothic" panose="020B0609070205080204" pitchFamily="49" charset="-128"/>
                <a:ea typeface="MS Gothic" panose="020B0609070205080204" pitchFamily="49" charset="-128"/>
              </a:rPr>
              <a:t>　ディア機器の画面や</a:t>
            </a:r>
            <a:endParaRPr lang="en-US" altLang="ja-JP" sz="2400" dirty="0">
              <a:latin typeface="MS Gothic" panose="020B0609070205080204" pitchFamily="49" charset="-128"/>
              <a:ea typeface="MS Gothic" panose="020B0609070205080204" pitchFamily="49" charset="-128"/>
            </a:endParaRPr>
          </a:p>
          <a:p>
            <a:pPr>
              <a:lnSpc>
                <a:spcPts val="4000"/>
              </a:lnSpc>
            </a:pPr>
            <a:r>
              <a:rPr lang="ja-JP" altLang="en-US" sz="2400">
                <a:latin typeface="MS Gothic" panose="020B0609070205080204" pitchFamily="49" charset="-128"/>
                <a:ea typeface="MS Gothic" panose="020B0609070205080204" pitchFamily="49" charset="-128"/>
              </a:rPr>
              <a:t>　本と目の間を空ける</a:t>
            </a:r>
            <a:endParaRPr lang="en-US" altLang="ja-JP" sz="2400" dirty="0">
              <a:latin typeface="MS Gothic" panose="020B0609070205080204" pitchFamily="49" charset="-128"/>
              <a:ea typeface="MS Gothic" panose="020B0609070205080204" pitchFamily="49" charset="-128"/>
            </a:endParaRPr>
          </a:p>
          <a:p>
            <a:endParaRPr lang="en-US" altLang="ja-JP" sz="2400" dirty="0">
              <a:latin typeface="MS Gothic" panose="020B0609070205080204" pitchFamily="49" charset="-128"/>
              <a:ea typeface="MS Gothic" panose="020B0609070205080204" pitchFamily="49" charset="-128"/>
            </a:endParaRPr>
          </a:p>
        </p:txBody>
      </p:sp>
      <p:sp>
        <p:nvSpPr>
          <p:cNvPr id="17" name="め">
            <a:extLst>
              <a:ext uri="{FF2B5EF4-FFF2-40B4-BE49-F238E27FC236}">
                <a16:creationId xmlns:a16="http://schemas.microsoft.com/office/drawing/2014/main" id="{0ADA72A1-C5F0-31BC-B666-819835695EB2}"/>
              </a:ext>
            </a:extLst>
          </p:cNvPr>
          <p:cNvSpPr txBox="1"/>
          <p:nvPr/>
        </p:nvSpPr>
        <p:spPr>
          <a:xfrm>
            <a:off x="8263597" y="1939902"/>
            <a:ext cx="287984" cy="200055"/>
          </a:xfrm>
          <a:prstGeom prst="rect">
            <a:avLst/>
          </a:prstGeom>
          <a:noFill/>
        </p:spPr>
        <p:txBody>
          <a:bodyPr wrap="square" rtlCol="0">
            <a:spAutoFit/>
          </a:bodyPr>
          <a:lstStyle/>
          <a:p>
            <a:pPr algn="ctr"/>
            <a:r>
              <a:rPr kumimoji="1" lang="ja-JP" altLang="en-US" sz="700" b="1">
                <a:latin typeface="MS Gothic" panose="020B0609070205080204" pitchFamily="49" charset="-128"/>
                <a:ea typeface="MS Gothic" panose="020B0609070205080204" pitchFamily="49" charset="-128"/>
              </a:rPr>
              <a:t>め</a:t>
            </a:r>
          </a:p>
        </p:txBody>
      </p:sp>
      <p:sp>
        <p:nvSpPr>
          <p:cNvPr id="18" name="ふせ">
            <a:extLst>
              <a:ext uri="{FF2B5EF4-FFF2-40B4-BE49-F238E27FC236}">
                <a16:creationId xmlns:a16="http://schemas.microsoft.com/office/drawing/2014/main" id="{0C1C489B-8CE4-1DE6-59C4-C3CF79D3B2A0}"/>
              </a:ext>
            </a:extLst>
          </p:cNvPr>
          <p:cNvSpPr txBox="1"/>
          <p:nvPr/>
        </p:nvSpPr>
        <p:spPr>
          <a:xfrm>
            <a:off x="10097428" y="1931924"/>
            <a:ext cx="367991" cy="200055"/>
          </a:xfrm>
          <a:prstGeom prst="rect">
            <a:avLst/>
          </a:prstGeom>
          <a:noFill/>
        </p:spPr>
        <p:txBody>
          <a:bodyPr wrap="square" rtlCol="0">
            <a:spAutoFit/>
          </a:bodyPr>
          <a:lstStyle/>
          <a:p>
            <a:pPr algn="ctr"/>
            <a:r>
              <a:rPr lang="ja-JP" altLang="en-US" sz="700" b="1">
                <a:latin typeface="MS Gothic" panose="020B0609070205080204" pitchFamily="49" charset="-128"/>
                <a:ea typeface="MS Gothic" panose="020B0609070205080204" pitchFamily="49" charset="-128"/>
              </a:rPr>
              <a:t>ふせ</a:t>
            </a:r>
            <a:endParaRPr kumimoji="1" lang="ja-JP" altLang="en-US" sz="700" b="1">
              <a:latin typeface="MS Gothic" panose="020B0609070205080204" pitchFamily="49" charset="-128"/>
              <a:ea typeface="MS Gothic" panose="020B0609070205080204" pitchFamily="49" charset="-128"/>
            </a:endParaRPr>
          </a:p>
        </p:txBody>
      </p:sp>
      <p:sp>
        <p:nvSpPr>
          <p:cNvPr id="19" name="き">
            <a:extLst>
              <a:ext uri="{FF2B5EF4-FFF2-40B4-BE49-F238E27FC236}">
                <a16:creationId xmlns:a16="http://schemas.microsoft.com/office/drawing/2014/main" id="{59BC7DF9-F196-A29E-A7B2-47C1C060ED2E}"/>
              </a:ext>
            </a:extLst>
          </p:cNvPr>
          <p:cNvSpPr txBox="1"/>
          <p:nvPr/>
        </p:nvSpPr>
        <p:spPr>
          <a:xfrm>
            <a:off x="9798292" y="2445221"/>
            <a:ext cx="287984"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き</a:t>
            </a:r>
            <a:endParaRPr kumimoji="1" lang="ja-JP" altLang="en-US" sz="700">
              <a:latin typeface="MS Gothic" panose="020B0609070205080204" pitchFamily="49" charset="-128"/>
              <a:ea typeface="MS Gothic" panose="020B0609070205080204" pitchFamily="49" charset="-128"/>
            </a:endParaRPr>
          </a:p>
        </p:txBody>
      </p:sp>
      <p:sp>
        <p:nvSpPr>
          <p:cNvPr id="21" name="き">
            <a:extLst>
              <a:ext uri="{FF2B5EF4-FFF2-40B4-BE49-F238E27FC236}">
                <a16:creationId xmlns:a16="http://schemas.microsoft.com/office/drawing/2014/main" id="{0B2FAD7D-9729-BBB8-DF38-0980AD489BD5}"/>
              </a:ext>
            </a:extLst>
          </p:cNvPr>
          <p:cNvSpPr txBox="1"/>
          <p:nvPr/>
        </p:nvSpPr>
        <p:spPr>
          <a:xfrm>
            <a:off x="10093575" y="2447384"/>
            <a:ext cx="287984"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き</a:t>
            </a:r>
            <a:endParaRPr kumimoji="1" lang="ja-JP" altLang="en-US" sz="700">
              <a:latin typeface="MS Gothic" panose="020B0609070205080204" pitchFamily="49" charset="-128"/>
              <a:ea typeface="MS Gothic" panose="020B0609070205080204" pitchFamily="49" charset="-128"/>
            </a:endParaRPr>
          </a:p>
        </p:txBody>
      </p:sp>
      <p:sp>
        <p:nvSpPr>
          <p:cNvPr id="20" name="つか">
            <a:extLst>
              <a:ext uri="{FF2B5EF4-FFF2-40B4-BE49-F238E27FC236}">
                <a16:creationId xmlns:a16="http://schemas.microsoft.com/office/drawing/2014/main" id="{DCB4B82C-10F6-64F1-624B-EF14182A623F}"/>
              </a:ext>
            </a:extLst>
          </p:cNvPr>
          <p:cNvSpPr txBox="1"/>
          <p:nvPr/>
        </p:nvSpPr>
        <p:spPr>
          <a:xfrm>
            <a:off x="10666144" y="2446670"/>
            <a:ext cx="367991"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つか</a:t>
            </a:r>
          </a:p>
        </p:txBody>
      </p:sp>
      <p:sp>
        <p:nvSpPr>
          <p:cNvPr id="22" name="き">
            <a:extLst>
              <a:ext uri="{FF2B5EF4-FFF2-40B4-BE49-F238E27FC236}">
                <a16:creationId xmlns:a16="http://schemas.microsoft.com/office/drawing/2014/main" id="{9C280111-6709-1B9B-E33A-5228F1938BC7}"/>
              </a:ext>
            </a:extLst>
          </p:cNvPr>
          <p:cNvSpPr txBox="1"/>
          <p:nvPr/>
        </p:nvSpPr>
        <p:spPr>
          <a:xfrm>
            <a:off x="8576849" y="3024348"/>
            <a:ext cx="287984"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じ</a:t>
            </a:r>
          </a:p>
        </p:txBody>
      </p:sp>
      <p:sp>
        <p:nvSpPr>
          <p:cNvPr id="23" name="かん">
            <a:extLst>
              <a:ext uri="{FF2B5EF4-FFF2-40B4-BE49-F238E27FC236}">
                <a16:creationId xmlns:a16="http://schemas.microsoft.com/office/drawing/2014/main" id="{280DB786-2AA9-D81C-76D5-80718A4616C5}"/>
              </a:ext>
            </a:extLst>
          </p:cNvPr>
          <p:cNvSpPr txBox="1"/>
          <p:nvPr/>
        </p:nvSpPr>
        <p:spPr>
          <a:xfrm>
            <a:off x="8814816" y="3026511"/>
            <a:ext cx="418010"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かん</a:t>
            </a:r>
          </a:p>
        </p:txBody>
      </p:sp>
      <p:sp>
        <p:nvSpPr>
          <p:cNvPr id="24" name="へ">
            <a:extLst>
              <a:ext uri="{FF2B5EF4-FFF2-40B4-BE49-F238E27FC236}">
                <a16:creationId xmlns:a16="http://schemas.microsoft.com/office/drawing/2014/main" id="{190716C2-75BE-10F6-5079-438D768EDB23}"/>
              </a:ext>
            </a:extLst>
          </p:cNvPr>
          <p:cNvSpPr txBox="1"/>
          <p:nvPr/>
        </p:nvSpPr>
        <p:spPr>
          <a:xfrm>
            <a:off x="9444701" y="3025797"/>
            <a:ext cx="367991"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へ</a:t>
            </a:r>
            <a:endParaRPr kumimoji="1" lang="ja-JP" altLang="en-US" sz="700">
              <a:latin typeface="MS Gothic" panose="020B0609070205080204" pitchFamily="49" charset="-128"/>
              <a:ea typeface="MS Gothic" panose="020B0609070205080204" pitchFamily="49" charset="-128"/>
            </a:endParaRPr>
          </a:p>
        </p:txBody>
      </p:sp>
      <p:sp>
        <p:nvSpPr>
          <p:cNvPr id="25" name="し">
            <a:extLst>
              <a:ext uri="{FF2B5EF4-FFF2-40B4-BE49-F238E27FC236}">
                <a16:creationId xmlns:a16="http://schemas.microsoft.com/office/drawing/2014/main" id="{E683FDA4-96A5-DACC-683E-A524C04D5992}"/>
              </a:ext>
            </a:extLst>
          </p:cNvPr>
          <p:cNvSpPr txBox="1"/>
          <p:nvPr/>
        </p:nvSpPr>
        <p:spPr>
          <a:xfrm>
            <a:off x="8568139" y="3613858"/>
            <a:ext cx="287984"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し</a:t>
            </a:r>
            <a:endParaRPr kumimoji="1" lang="ja-JP" altLang="en-US" sz="700">
              <a:latin typeface="MS Gothic" panose="020B0609070205080204" pitchFamily="49" charset="-128"/>
              <a:ea typeface="MS Gothic" panose="020B0609070205080204" pitchFamily="49" charset="-128"/>
            </a:endParaRPr>
          </a:p>
        </p:txBody>
      </p:sp>
      <p:sp>
        <p:nvSpPr>
          <p:cNvPr id="26" name="せい">
            <a:extLst>
              <a:ext uri="{FF2B5EF4-FFF2-40B4-BE49-F238E27FC236}">
                <a16:creationId xmlns:a16="http://schemas.microsoft.com/office/drawing/2014/main" id="{AB821674-875A-D17F-D936-1676F590FCDF}"/>
              </a:ext>
            </a:extLst>
          </p:cNvPr>
          <p:cNvSpPr txBox="1"/>
          <p:nvPr/>
        </p:nvSpPr>
        <p:spPr>
          <a:xfrm>
            <a:off x="8806106" y="3616021"/>
            <a:ext cx="418010"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せい</a:t>
            </a:r>
            <a:endParaRPr kumimoji="1" lang="ja-JP" altLang="en-US" sz="700">
              <a:latin typeface="MS Gothic" panose="020B0609070205080204" pitchFamily="49" charset="-128"/>
              <a:ea typeface="MS Gothic" panose="020B0609070205080204" pitchFamily="49" charset="-128"/>
            </a:endParaRPr>
          </a:p>
        </p:txBody>
      </p:sp>
      <p:sp>
        <p:nvSpPr>
          <p:cNvPr id="27" name="き">
            <a:extLst>
              <a:ext uri="{FF2B5EF4-FFF2-40B4-BE49-F238E27FC236}">
                <a16:creationId xmlns:a16="http://schemas.microsoft.com/office/drawing/2014/main" id="{CDAA83DE-378B-C297-8840-3E026B92086F}"/>
              </a:ext>
            </a:extLst>
          </p:cNvPr>
          <p:cNvSpPr txBox="1"/>
          <p:nvPr/>
        </p:nvSpPr>
        <p:spPr>
          <a:xfrm>
            <a:off x="9485960" y="4122208"/>
            <a:ext cx="287984"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き</a:t>
            </a:r>
            <a:endParaRPr kumimoji="1" lang="ja-JP" altLang="en-US" sz="700">
              <a:latin typeface="MS Gothic" panose="020B0609070205080204" pitchFamily="49" charset="-128"/>
              <a:ea typeface="MS Gothic" panose="020B0609070205080204" pitchFamily="49" charset="-128"/>
            </a:endParaRPr>
          </a:p>
        </p:txBody>
      </p:sp>
      <p:sp>
        <p:nvSpPr>
          <p:cNvPr id="28" name="き">
            <a:extLst>
              <a:ext uri="{FF2B5EF4-FFF2-40B4-BE49-F238E27FC236}">
                <a16:creationId xmlns:a16="http://schemas.microsoft.com/office/drawing/2014/main" id="{AFFB8E9F-ED77-2E73-0DEE-35FCD3406A3C}"/>
              </a:ext>
            </a:extLst>
          </p:cNvPr>
          <p:cNvSpPr txBox="1"/>
          <p:nvPr/>
        </p:nvSpPr>
        <p:spPr>
          <a:xfrm>
            <a:off x="9781243" y="4124371"/>
            <a:ext cx="287984"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き</a:t>
            </a:r>
            <a:endParaRPr kumimoji="1" lang="ja-JP" altLang="en-US" sz="700">
              <a:latin typeface="MS Gothic" panose="020B0609070205080204" pitchFamily="49" charset="-128"/>
              <a:ea typeface="MS Gothic" panose="020B0609070205080204" pitchFamily="49" charset="-128"/>
            </a:endParaRPr>
          </a:p>
        </p:txBody>
      </p:sp>
      <p:sp>
        <p:nvSpPr>
          <p:cNvPr id="29" name="が">
            <a:extLst>
              <a:ext uri="{FF2B5EF4-FFF2-40B4-BE49-F238E27FC236}">
                <a16:creationId xmlns:a16="http://schemas.microsoft.com/office/drawing/2014/main" id="{18858A01-B32B-63B4-CEFB-3407B1FA0655}"/>
              </a:ext>
            </a:extLst>
          </p:cNvPr>
          <p:cNvSpPr txBox="1"/>
          <p:nvPr/>
        </p:nvSpPr>
        <p:spPr>
          <a:xfrm>
            <a:off x="10353812" y="4123657"/>
            <a:ext cx="367991"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が</a:t>
            </a:r>
            <a:endParaRPr kumimoji="1" lang="ja-JP" altLang="en-US" sz="700">
              <a:latin typeface="MS Gothic" panose="020B0609070205080204" pitchFamily="49" charset="-128"/>
              <a:ea typeface="MS Gothic" panose="020B0609070205080204" pitchFamily="49" charset="-128"/>
            </a:endParaRPr>
          </a:p>
        </p:txBody>
      </p:sp>
      <p:sp>
        <p:nvSpPr>
          <p:cNvPr id="30" name="めん">
            <a:extLst>
              <a:ext uri="{FF2B5EF4-FFF2-40B4-BE49-F238E27FC236}">
                <a16:creationId xmlns:a16="http://schemas.microsoft.com/office/drawing/2014/main" id="{E0DBC4A8-7303-1DB2-7886-9EDF08DB1AA5}"/>
              </a:ext>
            </a:extLst>
          </p:cNvPr>
          <p:cNvSpPr txBox="1"/>
          <p:nvPr/>
        </p:nvSpPr>
        <p:spPr>
          <a:xfrm>
            <a:off x="10666144" y="4128322"/>
            <a:ext cx="367991"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めん</a:t>
            </a:r>
          </a:p>
        </p:txBody>
      </p:sp>
      <p:sp>
        <p:nvSpPr>
          <p:cNvPr id="31" name="ほん">
            <a:extLst>
              <a:ext uri="{FF2B5EF4-FFF2-40B4-BE49-F238E27FC236}">
                <a16:creationId xmlns:a16="http://schemas.microsoft.com/office/drawing/2014/main" id="{899B131A-9C31-B5BC-D1ED-41A3BD59F82B}"/>
              </a:ext>
            </a:extLst>
          </p:cNvPr>
          <p:cNvSpPr txBox="1"/>
          <p:nvPr/>
        </p:nvSpPr>
        <p:spPr>
          <a:xfrm>
            <a:off x="8536845" y="4618235"/>
            <a:ext cx="367991"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ほん</a:t>
            </a:r>
          </a:p>
        </p:txBody>
      </p:sp>
      <p:sp>
        <p:nvSpPr>
          <p:cNvPr id="32" name="め">
            <a:extLst>
              <a:ext uri="{FF2B5EF4-FFF2-40B4-BE49-F238E27FC236}">
                <a16:creationId xmlns:a16="http://schemas.microsoft.com/office/drawing/2014/main" id="{EC4F7A98-5A75-A4F1-73AB-33CDE2C1EDD6}"/>
              </a:ext>
            </a:extLst>
          </p:cNvPr>
          <p:cNvSpPr txBox="1"/>
          <p:nvPr/>
        </p:nvSpPr>
        <p:spPr>
          <a:xfrm>
            <a:off x="9181522" y="4618235"/>
            <a:ext cx="287984"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め</a:t>
            </a:r>
          </a:p>
        </p:txBody>
      </p:sp>
      <p:sp>
        <p:nvSpPr>
          <p:cNvPr id="33" name="あいだ">
            <a:extLst>
              <a:ext uri="{FF2B5EF4-FFF2-40B4-BE49-F238E27FC236}">
                <a16:creationId xmlns:a16="http://schemas.microsoft.com/office/drawing/2014/main" id="{55A7C434-CBB3-ADC7-04F2-FA201692814B}"/>
              </a:ext>
            </a:extLst>
          </p:cNvPr>
          <p:cNvSpPr txBox="1"/>
          <p:nvPr/>
        </p:nvSpPr>
        <p:spPr>
          <a:xfrm>
            <a:off x="9672248" y="4620398"/>
            <a:ext cx="514888"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あいだ</a:t>
            </a:r>
          </a:p>
        </p:txBody>
      </p:sp>
      <p:sp>
        <p:nvSpPr>
          <p:cNvPr id="34" name="あ">
            <a:extLst>
              <a:ext uri="{FF2B5EF4-FFF2-40B4-BE49-F238E27FC236}">
                <a16:creationId xmlns:a16="http://schemas.microsoft.com/office/drawing/2014/main" id="{9699A349-33D4-D267-E230-ECA62DDF81B6}"/>
              </a:ext>
            </a:extLst>
          </p:cNvPr>
          <p:cNvSpPr txBox="1"/>
          <p:nvPr/>
        </p:nvSpPr>
        <p:spPr>
          <a:xfrm>
            <a:off x="10349517" y="4619684"/>
            <a:ext cx="367991"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あ</a:t>
            </a:r>
          </a:p>
        </p:txBody>
      </p:sp>
      <p:sp>
        <p:nvSpPr>
          <p:cNvPr id="5" name="目の休憩枠">
            <a:extLst>
              <a:ext uri="{FF2B5EF4-FFF2-40B4-BE49-F238E27FC236}">
                <a16:creationId xmlns:a16="http://schemas.microsoft.com/office/drawing/2014/main" id="{19065D59-EDA6-C20B-71C0-BE67C066FBC7}"/>
              </a:ext>
            </a:extLst>
          </p:cNvPr>
          <p:cNvSpPr/>
          <p:nvPr/>
        </p:nvSpPr>
        <p:spPr>
          <a:xfrm>
            <a:off x="8330537" y="5430903"/>
            <a:ext cx="3005758" cy="755374"/>
          </a:xfrm>
          <a:prstGeom prst="rect">
            <a:avLst/>
          </a:prstGeom>
          <a:solidFill>
            <a:srgbClr val="F7D1DD"/>
          </a:solidFill>
          <a:ln w="38100" cmpd="thickThin">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目の休憩をとる">
            <a:extLst>
              <a:ext uri="{FF2B5EF4-FFF2-40B4-BE49-F238E27FC236}">
                <a16:creationId xmlns:a16="http://schemas.microsoft.com/office/drawing/2014/main" id="{0B9D168A-230A-936B-5FB4-77526C507A99}"/>
              </a:ext>
            </a:extLst>
          </p:cNvPr>
          <p:cNvSpPr txBox="1"/>
          <p:nvPr/>
        </p:nvSpPr>
        <p:spPr>
          <a:xfrm>
            <a:off x="8270577" y="5602004"/>
            <a:ext cx="3163359" cy="738664"/>
          </a:xfrm>
          <a:prstGeom prst="rect">
            <a:avLst/>
          </a:prstGeom>
          <a:noFill/>
        </p:spPr>
        <p:txBody>
          <a:bodyPr wrap="square" rtlCol="0">
            <a:spAutoFit/>
          </a:bodyPr>
          <a:lstStyle/>
          <a:p>
            <a:r>
              <a:rPr kumimoji="1" lang="ja-JP" altLang="en-US" sz="2400" b="1">
                <a:latin typeface="MS Gothic" panose="020B0609070205080204" pitchFamily="49" charset="-128"/>
                <a:ea typeface="MS Gothic" panose="020B0609070205080204" pitchFamily="49" charset="-128"/>
              </a:rPr>
              <a:t>・目の休けいをとる</a:t>
            </a:r>
          </a:p>
          <a:p>
            <a:endParaRPr kumimoji="1" lang="ja-JP" altLang="en-US"/>
          </a:p>
        </p:txBody>
      </p:sp>
      <p:sp>
        <p:nvSpPr>
          <p:cNvPr id="35" name="め">
            <a:extLst>
              <a:ext uri="{FF2B5EF4-FFF2-40B4-BE49-F238E27FC236}">
                <a16:creationId xmlns:a16="http://schemas.microsoft.com/office/drawing/2014/main" id="{F32A298E-6ECD-56FC-77D2-325FBC8023ED}"/>
              </a:ext>
            </a:extLst>
          </p:cNvPr>
          <p:cNvSpPr txBox="1"/>
          <p:nvPr/>
        </p:nvSpPr>
        <p:spPr>
          <a:xfrm>
            <a:off x="8684784" y="5535631"/>
            <a:ext cx="287984" cy="200055"/>
          </a:xfrm>
          <a:prstGeom prst="rect">
            <a:avLst/>
          </a:prstGeom>
          <a:noFill/>
        </p:spPr>
        <p:txBody>
          <a:bodyPr wrap="square" rtlCol="0">
            <a:spAutoFit/>
          </a:bodyPr>
          <a:lstStyle/>
          <a:p>
            <a:pPr algn="ctr"/>
            <a:r>
              <a:rPr kumimoji="1" lang="ja-JP" altLang="en-US" sz="700" b="1">
                <a:latin typeface="MS Gothic" panose="020B0609070205080204" pitchFamily="49" charset="-128"/>
                <a:ea typeface="MS Gothic" panose="020B0609070205080204" pitchFamily="49" charset="-128"/>
              </a:rPr>
              <a:t>め</a:t>
            </a:r>
          </a:p>
        </p:txBody>
      </p:sp>
      <p:sp>
        <p:nvSpPr>
          <p:cNvPr id="36" name="きゅう">
            <a:extLst>
              <a:ext uri="{FF2B5EF4-FFF2-40B4-BE49-F238E27FC236}">
                <a16:creationId xmlns:a16="http://schemas.microsoft.com/office/drawing/2014/main" id="{2D6BEF94-620A-52CD-0233-766041AE7EED}"/>
              </a:ext>
            </a:extLst>
          </p:cNvPr>
          <p:cNvSpPr txBox="1"/>
          <p:nvPr/>
        </p:nvSpPr>
        <p:spPr>
          <a:xfrm>
            <a:off x="9179961" y="5534381"/>
            <a:ext cx="515520" cy="200055"/>
          </a:xfrm>
          <a:prstGeom prst="rect">
            <a:avLst/>
          </a:prstGeom>
          <a:noFill/>
        </p:spPr>
        <p:txBody>
          <a:bodyPr wrap="square" rtlCol="0">
            <a:spAutoFit/>
          </a:bodyPr>
          <a:lstStyle/>
          <a:p>
            <a:pPr algn="ctr"/>
            <a:r>
              <a:rPr lang="ja-JP" altLang="en-US" sz="700" b="1">
                <a:latin typeface="MS Gothic" panose="020B0609070205080204" pitchFamily="49" charset="-128"/>
                <a:ea typeface="MS Gothic" panose="020B0609070205080204" pitchFamily="49" charset="-128"/>
              </a:rPr>
              <a:t>きゅう</a:t>
            </a:r>
            <a:endParaRPr kumimoji="1" lang="ja-JP" altLang="en-US" sz="700" b="1">
              <a:latin typeface="MS Gothic" panose="020B0609070205080204" pitchFamily="49" charset="-128"/>
              <a:ea typeface="MS Gothic" panose="020B0609070205080204" pitchFamily="49" charset="-128"/>
            </a:endParaRPr>
          </a:p>
        </p:txBody>
      </p:sp>
      <p:sp>
        <p:nvSpPr>
          <p:cNvPr id="11" name="右矢印 ">
            <a:extLst>
              <a:ext uri="{FF2B5EF4-FFF2-40B4-BE49-F238E27FC236}">
                <a16:creationId xmlns:a16="http://schemas.microsoft.com/office/drawing/2014/main" id="{F302F9AB-E692-8E80-3424-270E81738C9C}"/>
              </a:ext>
            </a:extLst>
          </p:cNvPr>
          <p:cNvSpPr/>
          <p:nvPr/>
        </p:nvSpPr>
        <p:spPr>
          <a:xfrm>
            <a:off x="3790693" y="3864766"/>
            <a:ext cx="989519" cy="856249"/>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 name="円形吹き出し ">
            <a:extLst>
              <a:ext uri="{FF2B5EF4-FFF2-40B4-BE49-F238E27FC236}">
                <a16:creationId xmlns:a16="http://schemas.microsoft.com/office/drawing/2014/main" id="{1EBC722B-7F9F-2313-2899-38539862A395}"/>
              </a:ext>
            </a:extLst>
          </p:cNvPr>
          <p:cNvSpPr/>
          <p:nvPr/>
        </p:nvSpPr>
        <p:spPr>
          <a:xfrm>
            <a:off x="4113470" y="1662538"/>
            <a:ext cx="1234034" cy="908433"/>
          </a:xfrm>
          <a:prstGeom prst="wedgeEllipseCallout">
            <a:avLst>
              <a:gd name="adj1" fmla="val 50692"/>
              <a:gd name="adj2" fmla="val 36357"/>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9" name="わかりません">
            <a:extLst>
              <a:ext uri="{FF2B5EF4-FFF2-40B4-BE49-F238E27FC236}">
                <a16:creationId xmlns:a16="http://schemas.microsoft.com/office/drawing/2014/main" id="{92E32C9F-0953-60A3-606C-BA151AC7D862}"/>
              </a:ext>
            </a:extLst>
          </p:cNvPr>
          <p:cNvSpPr txBox="1"/>
          <p:nvPr/>
        </p:nvSpPr>
        <p:spPr>
          <a:xfrm>
            <a:off x="4310777" y="1780256"/>
            <a:ext cx="1230658" cy="646331"/>
          </a:xfrm>
          <a:prstGeom prst="rect">
            <a:avLst/>
          </a:prstGeom>
          <a:noFill/>
        </p:spPr>
        <p:txBody>
          <a:bodyPr wrap="square" rtlCol="0">
            <a:spAutoFit/>
          </a:bodyPr>
          <a:lstStyle/>
          <a:p>
            <a:r>
              <a:rPr kumimoji="1" lang="ja-JP" altLang="en-US">
                <a:latin typeface="MS Gothic" panose="020B0609070205080204" pitchFamily="49" charset="-128"/>
                <a:ea typeface="MS Gothic" panose="020B0609070205080204" pitchFamily="49" charset="-128"/>
              </a:rPr>
              <a:t>わかり</a:t>
            </a:r>
            <a:endParaRPr kumimoji="1" lang="en-US" altLang="ja-JP" dirty="0">
              <a:latin typeface="MS Gothic" panose="020B0609070205080204" pitchFamily="49" charset="-128"/>
              <a:ea typeface="MS Gothic" panose="020B0609070205080204" pitchFamily="49" charset="-128"/>
            </a:endParaRPr>
          </a:p>
          <a:p>
            <a:r>
              <a:rPr kumimoji="1" lang="ja-JP" altLang="en-US">
                <a:latin typeface="MS Gothic" panose="020B0609070205080204" pitchFamily="49" charset="-128"/>
                <a:ea typeface="MS Gothic" panose="020B0609070205080204" pitchFamily="49" charset="-128"/>
              </a:rPr>
              <a:t>ません</a:t>
            </a:r>
          </a:p>
        </p:txBody>
      </p:sp>
      <p:pic>
        <p:nvPicPr>
          <p:cNvPr id="12" name="スマホを見る子ども">
            <a:extLst>
              <a:ext uri="{FF2B5EF4-FFF2-40B4-BE49-F238E27FC236}">
                <a16:creationId xmlns:a16="http://schemas.microsoft.com/office/drawing/2014/main" id="{0BFE7471-93D3-668F-C82F-E21E7D09B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32" y="1599912"/>
            <a:ext cx="3201753" cy="5021454"/>
          </a:xfrm>
          <a:prstGeom prst="rect">
            <a:avLst/>
          </a:prstGeom>
        </p:spPr>
      </p:pic>
      <p:pic>
        <p:nvPicPr>
          <p:cNvPr id="13" name="視力が低下した子ども" descr="シャツ が含まれている画像&#10;&#10;自動的に生成された説明">
            <a:extLst>
              <a:ext uri="{FF2B5EF4-FFF2-40B4-BE49-F238E27FC236}">
                <a16:creationId xmlns:a16="http://schemas.microsoft.com/office/drawing/2014/main" id="{27C95782-2867-0283-2808-0FB4B2E0C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913" y="1661167"/>
            <a:ext cx="3406811" cy="4908498"/>
          </a:xfrm>
          <a:prstGeom prst="rect">
            <a:avLst/>
          </a:prstGeom>
        </p:spPr>
      </p:pic>
    </p:spTree>
    <p:extLst>
      <p:ext uri="{BB962C8B-B14F-4D97-AF65-F5344CB8AC3E}">
        <p14:creationId xmlns:p14="http://schemas.microsoft.com/office/powerpoint/2010/main" val="78902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500"/>
                                        <p:tgtEl>
                                          <p:spTgt spid="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7" grpId="0"/>
      <p:bldP spid="18" grpId="0"/>
      <p:bldP spid="19" grpId="0"/>
      <p:bldP spid="21" grpId="0"/>
      <p:bldP spid="20" grpId="0"/>
      <p:bldP spid="22" grpId="0"/>
      <p:bldP spid="23" grpId="0"/>
      <p:bldP spid="24" grpId="0"/>
      <p:bldP spid="25" grpId="0"/>
      <p:bldP spid="26" grpId="0"/>
      <p:bldP spid="27" grpId="0"/>
      <p:bldP spid="28" grpId="0"/>
      <p:bldP spid="29" grpId="0"/>
      <p:bldP spid="30" grpId="0"/>
      <p:bldP spid="31" grpId="0"/>
      <p:bldP spid="32" grpId="0"/>
      <p:bldP spid="33" grpId="0"/>
      <p:bldP spid="34" grpId="0"/>
      <p:bldP spid="5" grpId="0" animBg="1"/>
      <p:bldP spid="4" grpId="0"/>
      <p:bldP spid="35" grpId="0"/>
      <p:bldP spid="36"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枠"/>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58" name="タイトル">
            <a:extLst>
              <a:ext uri="{FF2B5EF4-FFF2-40B4-BE49-F238E27FC236}">
                <a16:creationId xmlns:a16="http://schemas.microsoft.com/office/drawing/2014/main" id="{B3317F53-3B43-48F7-9E52-FF5203E83E7C}"/>
              </a:ext>
            </a:extLst>
          </p:cNvPr>
          <p:cNvSpPr txBox="1"/>
          <p:nvPr/>
        </p:nvSpPr>
        <p:spPr>
          <a:xfrm>
            <a:off x="1152111" y="609772"/>
            <a:ext cx="9989314"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遠くを見て目を休めよう</a:t>
            </a:r>
            <a:endParaRPr lang="en-US" altLang="ja-JP" sz="3600" b="1" dirty="0">
              <a:latin typeface="ＭＳ ゴシック" panose="020B0609070205080204" pitchFamily="49" charset="-128"/>
              <a:ea typeface="ＭＳ ゴシック" panose="020B0609070205080204" pitchFamily="49" charset="-128"/>
            </a:endParaRPr>
          </a:p>
        </p:txBody>
      </p:sp>
      <p:sp>
        <p:nvSpPr>
          <p:cNvPr id="2" name="とお">
            <a:extLst>
              <a:ext uri="{FF2B5EF4-FFF2-40B4-BE49-F238E27FC236}">
                <a16:creationId xmlns:a16="http://schemas.microsoft.com/office/drawing/2014/main" id="{968F649D-2EC9-7ABF-D8B1-044BDB31281F}"/>
              </a:ext>
            </a:extLst>
          </p:cNvPr>
          <p:cNvSpPr txBox="1"/>
          <p:nvPr/>
        </p:nvSpPr>
        <p:spPr>
          <a:xfrm>
            <a:off x="3497974" y="501381"/>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とお</a:t>
            </a:r>
          </a:p>
        </p:txBody>
      </p:sp>
      <p:sp>
        <p:nvSpPr>
          <p:cNvPr id="4" name="み">
            <a:extLst>
              <a:ext uri="{FF2B5EF4-FFF2-40B4-BE49-F238E27FC236}">
                <a16:creationId xmlns:a16="http://schemas.microsoft.com/office/drawing/2014/main" id="{482631A0-A689-5E0D-130E-938EF8D21372}"/>
              </a:ext>
            </a:extLst>
          </p:cNvPr>
          <p:cNvSpPr txBox="1"/>
          <p:nvPr/>
        </p:nvSpPr>
        <p:spPr>
          <a:xfrm>
            <a:off x="4894469" y="500013"/>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み</a:t>
            </a:r>
            <a:endParaRPr kumimoji="1" lang="ja-JP" altLang="en-US" sz="1100">
              <a:latin typeface="MS Gothic" panose="020B0609070205080204" pitchFamily="49" charset="-128"/>
              <a:ea typeface="MS Gothic" panose="020B0609070205080204" pitchFamily="49" charset="-128"/>
            </a:endParaRPr>
          </a:p>
        </p:txBody>
      </p:sp>
      <p:sp>
        <p:nvSpPr>
          <p:cNvPr id="6" name="め">
            <a:extLst>
              <a:ext uri="{FF2B5EF4-FFF2-40B4-BE49-F238E27FC236}">
                <a16:creationId xmlns:a16="http://schemas.microsoft.com/office/drawing/2014/main" id="{9DB9C5F9-6128-2198-8210-2FC879AC7CF9}"/>
              </a:ext>
            </a:extLst>
          </p:cNvPr>
          <p:cNvSpPr txBox="1"/>
          <p:nvPr/>
        </p:nvSpPr>
        <p:spPr>
          <a:xfrm>
            <a:off x="5828822" y="503546"/>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め</a:t>
            </a:r>
          </a:p>
        </p:txBody>
      </p:sp>
      <p:sp>
        <p:nvSpPr>
          <p:cNvPr id="5" name="やす">
            <a:extLst>
              <a:ext uri="{FF2B5EF4-FFF2-40B4-BE49-F238E27FC236}">
                <a16:creationId xmlns:a16="http://schemas.microsoft.com/office/drawing/2014/main" id="{823C1565-033E-B602-21E0-DB590640D90F}"/>
              </a:ext>
            </a:extLst>
          </p:cNvPr>
          <p:cNvSpPr txBox="1"/>
          <p:nvPr/>
        </p:nvSpPr>
        <p:spPr>
          <a:xfrm>
            <a:off x="6748353" y="496908"/>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やす</a:t>
            </a:r>
            <a:endParaRPr kumimoji="1" lang="ja-JP" altLang="en-US" sz="1100">
              <a:latin typeface="MS Gothic" panose="020B0609070205080204" pitchFamily="49" charset="-128"/>
              <a:ea typeface="MS Gothic" panose="020B0609070205080204" pitchFamily="49" charset="-128"/>
            </a:endParaRPr>
          </a:p>
        </p:txBody>
      </p:sp>
      <p:pic>
        <p:nvPicPr>
          <p:cNvPr id="3" name="スマホを見る子ども" descr="男性の顔の絵&#10;&#10;低い精度で自動的に生成された説明">
            <a:extLst>
              <a:ext uri="{FF2B5EF4-FFF2-40B4-BE49-F238E27FC236}">
                <a16:creationId xmlns:a16="http://schemas.microsoft.com/office/drawing/2014/main" id="{1E539E2C-8DE4-3D8D-D11C-159BB6671D3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373035" y="1481992"/>
            <a:ext cx="9424153" cy="5201784"/>
          </a:xfrm>
          <a:prstGeom prst="rect">
            <a:avLst/>
          </a:prstGeom>
        </p:spPr>
      </p:pic>
      <p:pic>
        <p:nvPicPr>
          <p:cNvPr id="8" name="遠くを見る子ども" descr="コンピュータ, 部屋 が含まれている画像&#10;&#10;自動的に生成された説明">
            <a:extLst>
              <a:ext uri="{FF2B5EF4-FFF2-40B4-BE49-F238E27FC236}">
                <a16:creationId xmlns:a16="http://schemas.microsoft.com/office/drawing/2014/main" id="{0ED222FE-FDE3-CB13-2C2E-B1A5460DD0F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385741" y="1478934"/>
            <a:ext cx="9380625" cy="5201784"/>
          </a:xfrm>
          <a:prstGeom prst="rect">
            <a:avLst/>
          </a:prstGeom>
        </p:spPr>
      </p:pic>
    </p:spTree>
    <p:extLst>
      <p:ext uri="{BB962C8B-B14F-4D97-AF65-F5344CB8AC3E}">
        <p14:creationId xmlns:p14="http://schemas.microsoft.com/office/powerpoint/2010/main" val="188996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枠"/>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58" name="タイトル">
            <a:extLst>
              <a:ext uri="{FF2B5EF4-FFF2-40B4-BE49-F238E27FC236}">
                <a16:creationId xmlns:a16="http://schemas.microsoft.com/office/drawing/2014/main" id="{B3317F53-3B43-48F7-9E52-FF5203E83E7C}"/>
              </a:ext>
            </a:extLst>
          </p:cNvPr>
          <p:cNvSpPr txBox="1"/>
          <p:nvPr/>
        </p:nvSpPr>
        <p:spPr>
          <a:xfrm>
            <a:off x="1152111" y="609772"/>
            <a:ext cx="9989314"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目（眼球）のつくり</a:t>
            </a:r>
          </a:p>
        </p:txBody>
      </p:sp>
      <p:sp>
        <p:nvSpPr>
          <p:cNvPr id="5" name="がん">
            <a:extLst>
              <a:ext uri="{FF2B5EF4-FFF2-40B4-BE49-F238E27FC236}">
                <a16:creationId xmlns:a16="http://schemas.microsoft.com/office/drawing/2014/main" id="{AEE8175A-385E-911A-BB0B-BB285255EBCC}"/>
              </a:ext>
            </a:extLst>
          </p:cNvPr>
          <p:cNvSpPr txBox="1"/>
          <p:nvPr/>
        </p:nvSpPr>
        <p:spPr>
          <a:xfrm>
            <a:off x="4895718" y="500013"/>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がん</a:t>
            </a:r>
            <a:endParaRPr kumimoji="1" lang="ja-JP" altLang="en-US" sz="1100">
              <a:latin typeface="MS Gothic" panose="020B0609070205080204" pitchFamily="49" charset="-128"/>
              <a:ea typeface="MS Gothic" panose="020B0609070205080204" pitchFamily="49" charset="-128"/>
            </a:endParaRPr>
          </a:p>
        </p:txBody>
      </p:sp>
      <p:sp>
        <p:nvSpPr>
          <p:cNvPr id="7" name="きゅう">
            <a:extLst>
              <a:ext uri="{FF2B5EF4-FFF2-40B4-BE49-F238E27FC236}">
                <a16:creationId xmlns:a16="http://schemas.microsoft.com/office/drawing/2014/main" id="{DEE49274-850A-E135-40CF-8B6A789137F7}"/>
              </a:ext>
            </a:extLst>
          </p:cNvPr>
          <p:cNvSpPr txBox="1"/>
          <p:nvPr/>
        </p:nvSpPr>
        <p:spPr>
          <a:xfrm>
            <a:off x="5354502" y="496908"/>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きゅう</a:t>
            </a:r>
            <a:endParaRPr kumimoji="1" lang="ja-JP" altLang="en-US" sz="1100">
              <a:latin typeface="MS Gothic" panose="020B0609070205080204" pitchFamily="49" charset="-128"/>
              <a:ea typeface="MS Gothic" panose="020B0609070205080204" pitchFamily="49" charset="-128"/>
            </a:endParaRPr>
          </a:p>
        </p:txBody>
      </p:sp>
      <p:sp>
        <p:nvSpPr>
          <p:cNvPr id="11" name="め">
            <a:extLst>
              <a:ext uri="{FF2B5EF4-FFF2-40B4-BE49-F238E27FC236}">
                <a16:creationId xmlns:a16="http://schemas.microsoft.com/office/drawing/2014/main" id="{FB96E087-71FC-A469-777F-FFE2DDB9BAB6}"/>
              </a:ext>
            </a:extLst>
          </p:cNvPr>
          <p:cNvSpPr txBox="1"/>
          <p:nvPr/>
        </p:nvSpPr>
        <p:spPr>
          <a:xfrm>
            <a:off x="3975298" y="503546"/>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め</a:t>
            </a:r>
          </a:p>
        </p:txBody>
      </p:sp>
      <p:pic>
        <p:nvPicPr>
          <p:cNvPr id="15" name="男の子の横顔" descr="アイコン&#10;&#10;低い精度で自動的に生成された説明">
            <a:extLst>
              <a:ext uri="{FF2B5EF4-FFF2-40B4-BE49-F238E27FC236}">
                <a16:creationId xmlns:a16="http://schemas.microsoft.com/office/drawing/2014/main" id="{F23D0849-BB2D-BDD6-CB27-8BB397C8D56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97849" y="1646683"/>
            <a:ext cx="4452113" cy="4876123"/>
          </a:xfrm>
          <a:prstGeom prst="rect">
            <a:avLst/>
          </a:prstGeom>
        </p:spPr>
      </p:pic>
      <p:cxnSp>
        <p:nvCxnSpPr>
          <p:cNvPr id="10" name="拡大点線上">
            <a:extLst>
              <a:ext uri="{FF2B5EF4-FFF2-40B4-BE49-F238E27FC236}">
                <a16:creationId xmlns:a16="http://schemas.microsoft.com/office/drawing/2014/main" id="{EDC180BA-A4DE-A15F-43FA-D2B38F2B1850}"/>
              </a:ext>
            </a:extLst>
          </p:cNvPr>
          <p:cNvCxnSpPr>
            <a:cxnSpLocks/>
          </p:cNvCxnSpPr>
          <p:nvPr/>
        </p:nvCxnSpPr>
        <p:spPr>
          <a:xfrm flipV="1">
            <a:off x="2221117" y="2055191"/>
            <a:ext cx="5961185" cy="1636764"/>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2" name="拡大点線下">
            <a:extLst>
              <a:ext uri="{FF2B5EF4-FFF2-40B4-BE49-F238E27FC236}">
                <a16:creationId xmlns:a16="http://schemas.microsoft.com/office/drawing/2014/main" id="{340555B2-13FE-FCE9-3591-A7E7B2AED871}"/>
              </a:ext>
            </a:extLst>
          </p:cNvPr>
          <p:cNvCxnSpPr>
            <a:cxnSpLocks/>
          </p:cNvCxnSpPr>
          <p:nvPr/>
        </p:nvCxnSpPr>
        <p:spPr>
          <a:xfrm>
            <a:off x="2182791" y="4277758"/>
            <a:ext cx="5752768" cy="2108198"/>
          </a:xfrm>
          <a:prstGeom prst="line">
            <a:avLst/>
          </a:prstGeom>
          <a:ln w="28575">
            <a:prstDash val="sysDot"/>
          </a:ln>
        </p:spPr>
        <p:style>
          <a:lnRef idx="1">
            <a:schemeClr val="dk1"/>
          </a:lnRef>
          <a:fillRef idx="0">
            <a:schemeClr val="dk1"/>
          </a:fillRef>
          <a:effectRef idx="0">
            <a:schemeClr val="dk1"/>
          </a:effectRef>
          <a:fontRef idx="minor">
            <a:schemeClr val="tx1"/>
          </a:fontRef>
        </p:style>
      </p:cxnSp>
      <p:pic>
        <p:nvPicPr>
          <p:cNvPr id="17" name="眼球表面" descr="アイコン&#10;&#10;自動的に生成された説明">
            <a:extLst>
              <a:ext uri="{FF2B5EF4-FFF2-40B4-BE49-F238E27FC236}">
                <a16:creationId xmlns:a16="http://schemas.microsoft.com/office/drawing/2014/main" id="{DAD8D9C0-8814-8BE7-474A-4E3282749FC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5969982" y="1905440"/>
            <a:ext cx="5124169" cy="4709875"/>
          </a:xfrm>
          <a:prstGeom prst="rect">
            <a:avLst/>
          </a:prstGeom>
        </p:spPr>
      </p:pic>
      <p:pic>
        <p:nvPicPr>
          <p:cNvPr id="19" name="眼球断面" descr="図形, 円&#10;&#10;自動的に生成された説明">
            <a:extLst>
              <a:ext uri="{FF2B5EF4-FFF2-40B4-BE49-F238E27FC236}">
                <a16:creationId xmlns:a16="http://schemas.microsoft.com/office/drawing/2014/main" id="{61C17C62-2995-FBFF-63F3-4A92C91CC625}"/>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858895" y="1870930"/>
            <a:ext cx="5355943" cy="4787558"/>
          </a:xfrm>
          <a:prstGeom prst="rect">
            <a:avLst/>
          </a:prstGeom>
        </p:spPr>
      </p:pic>
      <p:sp>
        <p:nvSpPr>
          <p:cNvPr id="8" name="眼球点線">
            <a:extLst>
              <a:ext uri="{FF2B5EF4-FFF2-40B4-BE49-F238E27FC236}">
                <a16:creationId xmlns:a16="http://schemas.microsoft.com/office/drawing/2014/main" id="{93AAD647-024D-A39E-5A17-66A0A5C3E6EF}"/>
              </a:ext>
            </a:extLst>
          </p:cNvPr>
          <p:cNvSpPr/>
          <p:nvPr/>
        </p:nvSpPr>
        <p:spPr>
          <a:xfrm>
            <a:off x="1962288" y="3688149"/>
            <a:ext cx="567691" cy="582936"/>
          </a:xfrm>
          <a:prstGeom prst="ellipse">
            <a:avLst/>
          </a:prstGeom>
          <a:noFill/>
          <a:ln w="28575">
            <a:prstDash val="sysDot"/>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毛様体筋線1">
            <a:extLst>
              <a:ext uri="{FF2B5EF4-FFF2-40B4-BE49-F238E27FC236}">
                <a16:creationId xmlns:a16="http://schemas.microsoft.com/office/drawing/2014/main" id="{3ECAA9F1-AA63-2A14-25B4-6525382C50B7}"/>
              </a:ext>
            </a:extLst>
          </p:cNvPr>
          <p:cNvCxnSpPr>
            <a:cxnSpLocks/>
          </p:cNvCxnSpPr>
          <p:nvPr/>
        </p:nvCxnSpPr>
        <p:spPr>
          <a:xfrm flipH="1" flipV="1">
            <a:off x="7280694" y="3137603"/>
            <a:ext cx="1131333" cy="181546"/>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毛様体筋線2">
            <a:extLst>
              <a:ext uri="{FF2B5EF4-FFF2-40B4-BE49-F238E27FC236}">
                <a16:creationId xmlns:a16="http://schemas.microsoft.com/office/drawing/2014/main" id="{05CD95EB-0D0F-EDDE-0D52-ABAEDD666740}"/>
              </a:ext>
            </a:extLst>
          </p:cNvPr>
          <p:cNvCxnSpPr>
            <a:cxnSpLocks/>
          </p:cNvCxnSpPr>
          <p:nvPr/>
        </p:nvCxnSpPr>
        <p:spPr>
          <a:xfrm flipH="1">
            <a:off x="7315200" y="3590611"/>
            <a:ext cx="1131333" cy="1775019"/>
          </a:xfrm>
          <a:prstGeom prst="line">
            <a:avLst/>
          </a:prstGeom>
          <a:ln w="28575"/>
        </p:spPr>
        <p:style>
          <a:lnRef idx="1">
            <a:schemeClr val="dk1"/>
          </a:lnRef>
          <a:fillRef idx="0">
            <a:schemeClr val="dk1"/>
          </a:fillRef>
          <a:effectRef idx="0">
            <a:schemeClr val="dk1"/>
          </a:effectRef>
          <a:fontRef idx="minor">
            <a:schemeClr val="tx1"/>
          </a:fontRef>
        </p:style>
      </p:cxnSp>
      <p:sp>
        <p:nvSpPr>
          <p:cNvPr id="9" name="毛様体筋枠">
            <a:extLst>
              <a:ext uri="{FF2B5EF4-FFF2-40B4-BE49-F238E27FC236}">
                <a16:creationId xmlns:a16="http://schemas.microsoft.com/office/drawing/2014/main" id="{0209488A-D844-07F1-A9D3-A74AE7A7188A}"/>
              </a:ext>
            </a:extLst>
          </p:cNvPr>
          <p:cNvSpPr/>
          <p:nvPr/>
        </p:nvSpPr>
        <p:spPr>
          <a:xfrm>
            <a:off x="8423844" y="2952999"/>
            <a:ext cx="1496536" cy="662770"/>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毛様体筋（文章）">
            <a:extLst>
              <a:ext uri="{FF2B5EF4-FFF2-40B4-BE49-F238E27FC236}">
                <a16:creationId xmlns:a16="http://schemas.microsoft.com/office/drawing/2014/main" id="{CB826956-AE15-C474-553B-A5E423A5DDFB}"/>
              </a:ext>
            </a:extLst>
          </p:cNvPr>
          <p:cNvSpPr txBox="1"/>
          <p:nvPr/>
        </p:nvSpPr>
        <p:spPr>
          <a:xfrm>
            <a:off x="8446533" y="2987505"/>
            <a:ext cx="1694221" cy="559769"/>
          </a:xfrm>
          <a:prstGeom prst="rect">
            <a:avLst/>
          </a:prstGeom>
          <a:noFill/>
        </p:spPr>
        <p:txBody>
          <a:bodyPr wrap="square" rtlCol="0">
            <a:spAutoFit/>
          </a:bodyPr>
          <a:lstStyle/>
          <a:p>
            <a:pPr>
              <a:lnSpc>
                <a:spcPct val="150000"/>
              </a:lnSpc>
            </a:pPr>
            <a:r>
              <a:rPr lang="ja-JP" altLang="en-US" sz="2400">
                <a:latin typeface="MS Gothic" panose="020B0609070205080204" pitchFamily="49" charset="-128"/>
                <a:ea typeface="MS Gothic" panose="020B0609070205080204" pitchFamily="49" charset="-128"/>
              </a:rPr>
              <a:t>毛様体筋</a:t>
            </a:r>
            <a:endParaRPr lang="en-US" altLang="ja-JP" sz="2400" dirty="0">
              <a:latin typeface="MS Gothic" panose="020B0609070205080204" pitchFamily="49" charset="-128"/>
              <a:ea typeface="MS Gothic" panose="020B0609070205080204" pitchFamily="49" charset="-128"/>
            </a:endParaRPr>
          </a:p>
        </p:txBody>
      </p:sp>
      <p:sp>
        <p:nvSpPr>
          <p:cNvPr id="16" name="もう">
            <a:extLst>
              <a:ext uri="{FF2B5EF4-FFF2-40B4-BE49-F238E27FC236}">
                <a16:creationId xmlns:a16="http://schemas.microsoft.com/office/drawing/2014/main" id="{1633925D-04BF-C1CA-B388-C29702275B22}"/>
              </a:ext>
            </a:extLst>
          </p:cNvPr>
          <p:cNvSpPr txBox="1"/>
          <p:nvPr/>
        </p:nvSpPr>
        <p:spPr>
          <a:xfrm>
            <a:off x="8483115" y="3019296"/>
            <a:ext cx="393076"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もう</a:t>
            </a:r>
            <a:endParaRPr kumimoji="1" lang="ja-JP" altLang="en-US" sz="700">
              <a:latin typeface="MS Gothic" panose="020B0609070205080204" pitchFamily="49" charset="-128"/>
              <a:ea typeface="MS Gothic" panose="020B0609070205080204" pitchFamily="49" charset="-128"/>
            </a:endParaRPr>
          </a:p>
        </p:txBody>
      </p:sp>
      <p:sp>
        <p:nvSpPr>
          <p:cNvPr id="18" name="よう">
            <a:extLst>
              <a:ext uri="{FF2B5EF4-FFF2-40B4-BE49-F238E27FC236}">
                <a16:creationId xmlns:a16="http://schemas.microsoft.com/office/drawing/2014/main" id="{1DA8DAE4-3C00-8599-EDD2-8AD5849EC03B}"/>
              </a:ext>
            </a:extLst>
          </p:cNvPr>
          <p:cNvSpPr txBox="1"/>
          <p:nvPr/>
        </p:nvSpPr>
        <p:spPr>
          <a:xfrm>
            <a:off x="8784540" y="3021459"/>
            <a:ext cx="418010"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よう</a:t>
            </a:r>
            <a:endParaRPr kumimoji="1" lang="ja-JP" altLang="en-US" sz="700">
              <a:latin typeface="MS Gothic" panose="020B0609070205080204" pitchFamily="49" charset="-128"/>
              <a:ea typeface="MS Gothic" panose="020B0609070205080204" pitchFamily="49" charset="-128"/>
            </a:endParaRPr>
          </a:p>
        </p:txBody>
      </p:sp>
      <p:sp>
        <p:nvSpPr>
          <p:cNvPr id="20" name="たい">
            <a:extLst>
              <a:ext uri="{FF2B5EF4-FFF2-40B4-BE49-F238E27FC236}">
                <a16:creationId xmlns:a16="http://schemas.microsoft.com/office/drawing/2014/main" id="{5EA37C0A-2DC8-5AE0-EEFA-27F9DB0C7428}"/>
              </a:ext>
            </a:extLst>
          </p:cNvPr>
          <p:cNvSpPr txBox="1"/>
          <p:nvPr/>
        </p:nvSpPr>
        <p:spPr>
          <a:xfrm>
            <a:off x="9107967" y="3017251"/>
            <a:ext cx="367991"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たい</a:t>
            </a:r>
            <a:endParaRPr kumimoji="1" lang="ja-JP" altLang="en-US" sz="700">
              <a:latin typeface="MS Gothic" panose="020B0609070205080204" pitchFamily="49" charset="-128"/>
              <a:ea typeface="MS Gothic" panose="020B0609070205080204" pitchFamily="49" charset="-128"/>
            </a:endParaRPr>
          </a:p>
        </p:txBody>
      </p:sp>
      <p:sp>
        <p:nvSpPr>
          <p:cNvPr id="24" name="きん">
            <a:extLst>
              <a:ext uri="{FF2B5EF4-FFF2-40B4-BE49-F238E27FC236}">
                <a16:creationId xmlns:a16="http://schemas.microsoft.com/office/drawing/2014/main" id="{F237BD49-3F35-04FD-946D-F84B417CC022}"/>
              </a:ext>
            </a:extLst>
          </p:cNvPr>
          <p:cNvSpPr txBox="1"/>
          <p:nvPr/>
        </p:nvSpPr>
        <p:spPr>
          <a:xfrm>
            <a:off x="9435640" y="3017251"/>
            <a:ext cx="367991"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きん</a:t>
            </a:r>
            <a:endParaRPr kumimoji="1" lang="ja-JP" altLang="en-US" sz="700">
              <a:latin typeface="MS Gothic" panose="020B0609070205080204" pitchFamily="49" charset="-128"/>
              <a:ea typeface="MS Gothic" panose="020B0609070205080204" pitchFamily="49" charset="-128"/>
            </a:endParaRPr>
          </a:p>
        </p:txBody>
      </p:sp>
      <p:cxnSp>
        <p:nvCxnSpPr>
          <p:cNvPr id="21" name="水晶体線">
            <a:extLst>
              <a:ext uri="{FF2B5EF4-FFF2-40B4-BE49-F238E27FC236}">
                <a16:creationId xmlns:a16="http://schemas.microsoft.com/office/drawing/2014/main" id="{E9F63E07-AF5C-9393-0C74-9769BE4843F7}"/>
              </a:ext>
            </a:extLst>
          </p:cNvPr>
          <p:cNvCxnSpPr>
            <a:cxnSpLocks/>
          </p:cNvCxnSpPr>
          <p:nvPr/>
        </p:nvCxnSpPr>
        <p:spPr>
          <a:xfrm flipH="1" flipV="1">
            <a:off x="7407885" y="4086317"/>
            <a:ext cx="1015959" cy="142582"/>
          </a:xfrm>
          <a:prstGeom prst="line">
            <a:avLst/>
          </a:prstGeom>
          <a:ln w="28575"/>
        </p:spPr>
        <p:style>
          <a:lnRef idx="1">
            <a:schemeClr val="dk1"/>
          </a:lnRef>
          <a:fillRef idx="0">
            <a:schemeClr val="dk1"/>
          </a:fillRef>
          <a:effectRef idx="0">
            <a:schemeClr val="dk1"/>
          </a:effectRef>
          <a:fontRef idx="minor">
            <a:schemeClr val="tx1"/>
          </a:fontRef>
        </p:style>
      </p:cxnSp>
      <p:sp>
        <p:nvSpPr>
          <p:cNvPr id="6" name="水晶体枠">
            <a:extLst>
              <a:ext uri="{FF2B5EF4-FFF2-40B4-BE49-F238E27FC236}">
                <a16:creationId xmlns:a16="http://schemas.microsoft.com/office/drawing/2014/main" id="{CFA29FB5-DEAB-C7D2-8C1A-861B900F1281}"/>
              </a:ext>
            </a:extLst>
          </p:cNvPr>
          <p:cNvSpPr/>
          <p:nvPr/>
        </p:nvSpPr>
        <p:spPr>
          <a:xfrm>
            <a:off x="8349628" y="3882726"/>
            <a:ext cx="1950563" cy="662770"/>
          </a:xfrm>
          <a:prstGeom prst="round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水晶体（文章）">
            <a:extLst>
              <a:ext uri="{FF2B5EF4-FFF2-40B4-BE49-F238E27FC236}">
                <a16:creationId xmlns:a16="http://schemas.microsoft.com/office/drawing/2014/main" id="{8B8E38A9-EF54-A285-9F7D-D755707D5466}"/>
              </a:ext>
            </a:extLst>
          </p:cNvPr>
          <p:cNvSpPr txBox="1"/>
          <p:nvPr/>
        </p:nvSpPr>
        <p:spPr>
          <a:xfrm>
            <a:off x="8433517" y="3934485"/>
            <a:ext cx="1989762" cy="559769"/>
          </a:xfrm>
          <a:prstGeom prst="rect">
            <a:avLst/>
          </a:prstGeom>
          <a:noFill/>
        </p:spPr>
        <p:txBody>
          <a:bodyPr wrap="square" rtlCol="0">
            <a:spAutoFit/>
          </a:bodyPr>
          <a:lstStyle/>
          <a:p>
            <a:pPr>
              <a:lnSpc>
                <a:spcPct val="150000"/>
              </a:lnSpc>
            </a:pPr>
            <a:r>
              <a:rPr lang="ja-JP" altLang="en-US" sz="2400">
                <a:latin typeface="MS Gothic" panose="020B0609070205080204" pitchFamily="49" charset="-128"/>
                <a:ea typeface="MS Gothic" panose="020B0609070205080204" pitchFamily="49" charset="-128"/>
              </a:rPr>
              <a:t>水しょう体</a:t>
            </a:r>
            <a:endParaRPr lang="en-US" altLang="ja-JP" sz="2400" dirty="0">
              <a:latin typeface="MS Gothic" panose="020B0609070205080204" pitchFamily="49" charset="-128"/>
              <a:ea typeface="MS Gothic" panose="020B0609070205080204" pitchFamily="49" charset="-128"/>
            </a:endParaRPr>
          </a:p>
        </p:txBody>
      </p:sp>
      <p:sp>
        <p:nvSpPr>
          <p:cNvPr id="22" name="すい">
            <a:extLst>
              <a:ext uri="{FF2B5EF4-FFF2-40B4-BE49-F238E27FC236}">
                <a16:creationId xmlns:a16="http://schemas.microsoft.com/office/drawing/2014/main" id="{A2DFED3A-CC38-37B7-CB27-5F347FFE1F62}"/>
              </a:ext>
            </a:extLst>
          </p:cNvPr>
          <p:cNvSpPr txBox="1"/>
          <p:nvPr/>
        </p:nvSpPr>
        <p:spPr>
          <a:xfrm>
            <a:off x="8478063" y="3961002"/>
            <a:ext cx="382539"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すい</a:t>
            </a:r>
            <a:endParaRPr kumimoji="1" lang="ja-JP" altLang="en-US" sz="700">
              <a:latin typeface="MS Gothic" panose="020B0609070205080204" pitchFamily="49" charset="-128"/>
              <a:ea typeface="MS Gothic" panose="020B0609070205080204" pitchFamily="49" charset="-128"/>
            </a:endParaRPr>
          </a:p>
        </p:txBody>
      </p:sp>
      <p:sp>
        <p:nvSpPr>
          <p:cNvPr id="23" name="たい">
            <a:extLst>
              <a:ext uri="{FF2B5EF4-FFF2-40B4-BE49-F238E27FC236}">
                <a16:creationId xmlns:a16="http://schemas.microsoft.com/office/drawing/2014/main" id="{DF1F4845-E6D6-F63D-DA39-A2C0581F33E2}"/>
              </a:ext>
            </a:extLst>
          </p:cNvPr>
          <p:cNvSpPr txBox="1"/>
          <p:nvPr/>
        </p:nvSpPr>
        <p:spPr>
          <a:xfrm>
            <a:off x="9690958" y="3963165"/>
            <a:ext cx="418010"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たい</a:t>
            </a:r>
            <a:endParaRPr kumimoji="1" lang="ja-JP" altLang="en-US" sz="700">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301364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6" grpId="0"/>
      <p:bldP spid="18" grpId="0"/>
      <p:bldP spid="20" grpId="0"/>
      <p:bldP spid="24" grpId="0"/>
      <p:bldP spid="6" grpId="0" animBg="1"/>
      <p:bldP spid="2"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枠"/>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58" name="タイトル">
            <a:extLst>
              <a:ext uri="{FF2B5EF4-FFF2-40B4-BE49-F238E27FC236}">
                <a16:creationId xmlns:a16="http://schemas.microsoft.com/office/drawing/2014/main" id="{B3317F53-3B43-48F7-9E52-FF5203E83E7C}"/>
              </a:ext>
            </a:extLst>
          </p:cNvPr>
          <p:cNvSpPr txBox="1"/>
          <p:nvPr/>
        </p:nvSpPr>
        <p:spPr>
          <a:xfrm>
            <a:off x="1152111" y="609772"/>
            <a:ext cx="9989314"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近くを見ているときの目の中の様子</a:t>
            </a:r>
            <a:endParaRPr lang="en-US" altLang="ja-JP" sz="3600" b="1" dirty="0">
              <a:latin typeface="ＭＳ ゴシック" panose="020B0609070205080204" pitchFamily="49" charset="-128"/>
              <a:ea typeface="ＭＳ ゴシック" panose="020B0609070205080204" pitchFamily="49" charset="-128"/>
            </a:endParaRPr>
          </a:p>
        </p:txBody>
      </p:sp>
      <p:sp>
        <p:nvSpPr>
          <p:cNvPr id="4" name="ちか">
            <a:extLst>
              <a:ext uri="{FF2B5EF4-FFF2-40B4-BE49-F238E27FC236}">
                <a16:creationId xmlns:a16="http://schemas.microsoft.com/office/drawing/2014/main" id="{BB2C9D02-E8EC-081F-3674-737BD1773BDE}"/>
              </a:ext>
            </a:extLst>
          </p:cNvPr>
          <p:cNvSpPr txBox="1"/>
          <p:nvPr/>
        </p:nvSpPr>
        <p:spPr>
          <a:xfrm>
            <a:off x="2391784" y="501381"/>
            <a:ext cx="625632" cy="261610"/>
          </a:xfrm>
          <a:prstGeom prst="rect">
            <a:avLst/>
          </a:prstGeom>
          <a:noFill/>
        </p:spPr>
        <p:txBody>
          <a:bodyPr wrap="square" rtlCol="0">
            <a:spAutoFit/>
          </a:bodyPr>
          <a:lstStyle/>
          <a:p>
            <a:pPr algn="ctr"/>
            <a:r>
              <a:rPr kumimoji="1" lang="ja-JP" altLang="en-US" sz="1100" dirty="0">
                <a:latin typeface="MS Gothic" panose="020B0609070205080204" pitchFamily="49" charset="-128"/>
                <a:ea typeface="MS Gothic" panose="020B0609070205080204" pitchFamily="49" charset="-128"/>
              </a:rPr>
              <a:t>ちか</a:t>
            </a:r>
          </a:p>
        </p:txBody>
      </p:sp>
      <p:sp>
        <p:nvSpPr>
          <p:cNvPr id="7" name="み">
            <a:extLst>
              <a:ext uri="{FF2B5EF4-FFF2-40B4-BE49-F238E27FC236}">
                <a16:creationId xmlns:a16="http://schemas.microsoft.com/office/drawing/2014/main" id="{9AC88803-D247-8D13-14C5-BA97F92AC433}"/>
              </a:ext>
            </a:extLst>
          </p:cNvPr>
          <p:cNvSpPr txBox="1"/>
          <p:nvPr/>
        </p:nvSpPr>
        <p:spPr>
          <a:xfrm>
            <a:off x="3772076" y="500013"/>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み</a:t>
            </a:r>
          </a:p>
        </p:txBody>
      </p:sp>
      <p:sp>
        <p:nvSpPr>
          <p:cNvPr id="11" name="め">
            <a:extLst>
              <a:ext uri="{FF2B5EF4-FFF2-40B4-BE49-F238E27FC236}">
                <a16:creationId xmlns:a16="http://schemas.microsoft.com/office/drawing/2014/main" id="{FF00FE29-1ECB-6748-C5D8-BDE0A8455808}"/>
              </a:ext>
            </a:extLst>
          </p:cNvPr>
          <p:cNvSpPr txBox="1"/>
          <p:nvPr/>
        </p:nvSpPr>
        <p:spPr>
          <a:xfrm>
            <a:off x="6959206" y="503546"/>
            <a:ext cx="625632" cy="261610"/>
          </a:xfrm>
          <a:prstGeom prst="rect">
            <a:avLst/>
          </a:prstGeom>
          <a:noFill/>
        </p:spPr>
        <p:txBody>
          <a:bodyPr wrap="square" rtlCol="0">
            <a:spAutoFit/>
          </a:bodyPr>
          <a:lstStyle/>
          <a:p>
            <a:pPr algn="ctr"/>
            <a:r>
              <a:rPr kumimoji="1" lang="ja-JP" altLang="en-US" sz="1100" dirty="0">
                <a:latin typeface="MS Gothic" panose="020B0609070205080204" pitchFamily="49" charset="-128"/>
                <a:ea typeface="MS Gothic" panose="020B0609070205080204" pitchFamily="49" charset="-128"/>
              </a:rPr>
              <a:t>め</a:t>
            </a:r>
          </a:p>
        </p:txBody>
      </p:sp>
      <p:sp>
        <p:nvSpPr>
          <p:cNvPr id="9" name="なか">
            <a:extLst>
              <a:ext uri="{FF2B5EF4-FFF2-40B4-BE49-F238E27FC236}">
                <a16:creationId xmlns:a16="http://schemas.microsoft.com/office/drawing/2014/main" id="{66585E45-A0E1-27FA-2F56-C37E09E49042}"/>
              </a:ext>
            </a:extLst>
          </p:cNvPr>
          <p:cNvSpPr txBox="1"/>
          <p:nvPr/>
        </p:nvSpPr>
        <p:spPr>
          <a:xfrm>
            <a:off x="7894706" y="496908"/>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なか</a:t>
            </a:r>
          </a:p>
        </p:txBody>
      </p:sp>
      <p:sp>
        <p:nvSpPr>
          <p:cNvPr id="23" name="よう">
            <a:extLst>
              <a:ext uri="{FF2B5EF4-FFF2-40B4-BE49-F238E27FC236}">
                <a16:creationId xmlns:a16="http://schemas.microsoft.com/office/drawing/2014/main" id="{5A67E772-6C90-B27C-F1AB-67CA8381BAB9}"/>
              </a:ext>
            </a:extLst>
          </p:cNvPr>
          <p:cNvSpPr txBox="1"/>
          <p:nvPr/>
        </p:nvSpPr>
        <p:spPr>
          <a:xfrm>
            <a:off x="8824372" y="504538"/>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よう</a:t>
            </a:r>
            <a:endParaRPr kumimoji="1" lang="ja-JP" altLang="en-US" sz="1100">
              <a:latin typeface="MS Gothic" panose="020B0609070205080204" pitchFamily="49" charset="-128"/>
              <a:ea typeface="MS Gothic" panose="020B0609070205080204" pitchFamily="49" charset="-128"/>
            </a:endParaRPr>
          </a:p>
        </p:txBody>
      </p:sp>
      <p:sp>
        <p:nvSpPr>
          <p:cNvPr id="24" name="す">
            <a:extLst>
              <a:ext uri="{FF2B5EF4-FFF2-40B4-BE49-F238E27FC236}">
                <a16:creationId xmlns:a16="http://schemas.microsoft.com/office/drawing/2014/main" id="{6C7FDACD-A3E7-2246-2028-C67DCE63D629}"/>
              </a:ext>
            </a:extLst>
          </p:cNvPr>
          <p:cNvSpPr txBox="1"/>
          <p:nvPr/>
        </p:nvSpPr>
        <p:spPr>
          <a:xfrm>
            <a:off x="9297164" y="497900"/>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す</a:t>
            </a:r>
            <a:endParaRPr kumimoji="1" lang="ja-JP" altLang="en-US" sz="1100">
              <a:latin typeface="MS Gothic" panose="020B0609070205080204" pitchFamily="49" charset="-128"/>
              <a:ea typeface="MS Gothic" panose="020B0609070205080204" pitchFamily="49" charset="-128"/>
            </a:endParaRPr>
          </a:p>
        </p:txBody>
      </p:sp>
      <p:pic>
        <p:nvPicPr>
          <p:cNvPr id="3" name="スマホを見ている子ども" descr="ロゴ&#10;&#10;自動的に生成された説明">
            <a:extLst>
              <a:ext uri="{FF2B5EF4-FFF2-40B4-BE49-F238E27FC236}">
                <a16:creationId xmlns:a16="http://schemas.microsoft.com/office/drawing/2014/main" id="{E95EF42E-F51D-53D4-C3D2-F916A2D0B28A}"/>
              </a:ext>
            </a:extLst>
          </p:cNvPr>
          <p:cNvPicPr>
            <a:picLocks noChangeAspect="1"/>
          </p:cNvPicPr>
          <p:nvPr/>
        </p:nvPicPr>
        <p:blipFill rotWithShape="1">
          <a:blip r:embed="rId3">
            <a:extLst>
              <a:ext uri="{28A0092B-C50C-407E-A947-70E740481C1C}">
                <a14:useLocalDpi xmlns:a14="http://schemas.microsoft.com/office/drawing/2010/main" val="0"/>
              </a:ext>
            </a:extLst>
          </a:blip>
          <a:srcRect l="6819" r="6843"/>
          <a:stretch/>
        </p:blipFill>
        <p:spPr>
          <a:xfrm>
            <a:off x="396597" y="2021224"/>
            <a:ext cx="3655187" cy="4352493"/>
          </a:xfrm>
          <a:prstGeom prst="rect">
            <a:avLst/>
          </a:prstGeom>
        </p:spPr>
      </p:pic>
      <p:pic>
        <p:nvPicPr>
          <p:cNvPr id="5" name="水晶体変化前" descr="図形&#10;&#10;中程度の精度で自動的に生成された説明">
            <a:extLst>
              <a:ext uri="{FF2B5EF4-FFF2-40B4-BE49-F238E27FC236}">
                <a16:creationId xmlns:a16="http://schemas.microsoft.com/office/drawing/2014/main" id="{68FA28EB-811A-7F47-F49C-49A0594FC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599" y="2542776"/>
            <a:ext cx="3519581" cy="3238015"/>
          </a:xfrm>
          <a:prstGeom prst="rect">
            <a:avLst/>
          </a:prstGeom>
        </p:spPr>
      </p:pic>
      <p:pic>
        <p:nvPicPr>
          <p:cNvPr id="16" name="水晶体変化前" descr="図形, 円&#10;&#10;自動的に生成された説明">
            <a:extLst>
              <a:ext uri="{FF2B5EF4-FFF2-40B4-BE49-F238E27FC236}">
                <a16:creationId xmlns:a16="http://schemas.microsoft.com/office/drawing/2014/main" id="{60906C9B-AF30-2DAB-C7FA-C6B3FDE8BC73}"/>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4135531" y="2539463"/>
            <a:ext cx="3519581" cy="3238015"/>
          </a:xfrm>
          <a:prstGeom prst="rect">
            <a:avLst/>
          </a:prstGeom>
        </p:spPr>
      </p:pic>
      <p:pic>
        <p:nvPicPr>
          <p:cNvPr id="18" name="水晶体変化後" descr="図形, 円&#10;&#10;自動的に生成された説明">
            <a:extLst>
              <a:ext uri="{FF2B5EF4-FFF2-40B4-BE49-F238E27FC236}">
                <a16:creationId xmlns:a16="http://schemas.microsoft.com/office/drawing/2014/main" id="{CD1ECEFD-D14F-D495-3D31-288814632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7533" y="2508907"/>
            <a:ext cx="3519580" cy="3284941"/>
          </a:xfrm>
          <a:prstGeom prst="rect">
            <a:avLst/>
          </a:prstGeom>
        </p:spPr>
      </p:pic>
      <p:pic>
        <p:nvPicPr>
          <p:cNvPr id="20" name="水晶体・毛様体筋拡大" descr="光, ランプ, 挿絵 が含まれている画像&#10;&#10;自動的に生成された説明">
            <a:extLst>
              <a:ext uri="{FF2B5EF4-FFF2-40B4-BE49-F238E27FC236}">
                <a16:creationId xmlns:a16="http://schemas.microsoft.com/office/drawing/2014/main" id="{6E5C696A-3F49-9C28-B347-2148F897A693}"/>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7797403" y="1837521"/>
            <a:ext cx="1805080" cy="4783462"/>
          </a:xfrm>
          <a:prstGeom prst="rect">
            <a:avLst/>
          </a:prstGeom>
        </p:spPr>
      </p:pic>
      <p:pic>
        <p:nvPicPr>
          <p:cNvPr id="22" name="毛様体筋表情" descr="図形&#10;&#10;低い精度で自動的に生成された説明">
            <a:extLst>
              <a:ext uri="{FF2B5EF4-FFF2-40B4-BE49-F238E27FC236}">
                <a16:creationId xmlns:a16="http://schemas.microsoft.com/office/drawing/2014/main" id="{57239435-2C21-BACF-7754-215E718384AE}"/>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8428459" y="2476509"/>
            <a:ext cx="642465" cy="3593045"/>
          </a:xfrm>
          <a:prstGeom prst="rect">
            <a:avLst/>
          </a:prstGeom>
        </p:spPr>
      </p:pic>
      <p:sp>
        <p:nvSpPr>
          <p:cNvPr id="12" name="水晶体・毛様体筋枠">
            <a:extLst>
              <a:ext uri="{FF2B5EF4-FFF2-40B4-BE49-F238E27FC236}">
                <a16:creationId xmlns:a16="http://schemas.microsoft.com/office/drawing/2014/main" id="{14D22B6E-9BA9-24E8-853C-FCC724320F4C}"/>
              </a:ext>
            </a:extLst>
          </p:cNvPr>
          <p:cNvSpPr/>
          <p:nvPr/>
        </p:nvSpPr>
        <p:spPr>
          <a:xfrm>
            <a:off x="4562657" y="3247053"/>
            <a:ext cx="858416" cy="1847461"/>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左矢印 ">
            <a:extLst>
              <a:ext uri="{FF2B5EF4-FFF2-40B4-BE49-F238E27FC236}">
                <a16:creationId xmlns:a16="http://schemas.microsoft.com/office/drawing/2014/main" id="{110E00EE-16E5-028D-2D3C-5A122FCBF096}"/>
              </a:ext>
            </a:extLst>
          </p:cNvPr>
          <p:cNvSpPr/>
          <p:nvPr/>
        </p:nvSpPr>
        <p:spPr>
          <a:xfrm>
            <a:off x="5526822" y="3862875"/>
            <a:ext cx="547396" cy="559837"/>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10" name="毛様体筋線2">
            <a:extLst>
              <a:ext uri="{FF2B5EF4-FFF2-40B4-BE49-F238E27FC236}">
                <a16:creationId xmlns:a16="http://schemas.microsoft.com/office/drawing/2014/main" id="{8D51AD09-F6A7-1186-1EFE-466DD717EC2B}"/>
              </a:ext>
            </a:extLst>
          </p:cNvPr>
          <p:cNvCxnSpPr>
            <a:cxnSpLocks/>
          </p:cNvCxnSpPr>
          <p:nvPr/>
        </p:nvCxnSpPr>
        <p:spPr>
          <a:xfrm flipH="1" flipV="1">
            <a:off x="9071721" y="3069771"/>
            <a:ext cx="662445" cy="485007"/>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毛様体筋線1">
            <a:extLst>
              <a:ext uri="{FF2B5EF4-FFF2-40B4-BE49-F238E27FC236}">
                <a16:creationId xmlns:a16="http://schemas.microsoft.com/office/drawing/2014/main" id="{9D582AD8-6F97-D5FE-ED86-23A359A19E91}"/>
              </a:ext>
            </a:extLst>
          </p:cNvPr>
          <p:cNvCxnSpPr>
            <a:cxnSpLocks/>
          </p:cNvCxnSpPr>
          <p:nvPr/>
        </p:nvCxnSpPr>
        <p:spPr>
          <a:xfrm flipH="1">
            <a:off x="9071721" y="4787028"/>
            <a:ext cx="726375" cy="593574"/>
          </a:xfrm>
          <a:prstGeom prst="line">
            <a:avLst/>
          </a:prstGeom>
          <a:ln w="28575"/>
        </p:spPr>
        <p:style>
          <a:lnRef idx="1">
            <a:schemeClr val="dk1"/>
          </a:lnRef>
          <a:fillRef idx="0">
            <a:schemeClr val="dk1"/>
          </a:fillRef>
          <a:effectRef idx="0">
            <a:schemeClr val="dk1"/>
          </a:effectRef>
          <a:fontRef idx="minor">
            <a:schemeClr val="tx1"/>
          </a:fontRef>
        </p:style>
      </p:cxnSp>
      <p:sp>
        <p:nvSpPr>
          <p:cNvPr id="6" name="力が入っている枠">
            <a:extLst>
              <a:ext uri="{FF2B5EF4-FFF2-40B4-BE49-F238E27FC236}">
                <a16:creationId xmlns:a16="http://schemas.microsoft.com/office/drawing/2014/main" id="{58BEB5CD-0630-3F48-D5B3-0CCB3B6FF286}"/>
              </a:ext>
            </a:extLst>
          </p:cNvPr>
          <p:cNvSpPr/>
          <p:nvPr/>
        </p:nvSpPr>
        <p:spPr>
          <a:xfrm>
            <a:off x="9577572" y="3544986"/>
            <a:ext cx="2046158" cy="1256724"/>
          </a:xfrm>
          <a:prstGeom prst="roundRect">
            <a:avLst>
              <a:gd name="adj" fmla="val 6681"/>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力が入っている">
            <a:extLst>
              <a:ext uri="{FF2B5EF4-FFF2-40B4-BE49-F238E27FC236}">
                <a16:creationId xmlns:a16="http://schemas.microsoft.com/office/drawing/2014/main" id="{5336CCDF-10A5-2E04-7E21-B50C9837F4E5}"/>
              </a:ext>
            </a:extLst>
          </p:cNvPr>
          <p:cNvSpPr txBox="1"/>
          <p:nvPr/>
        </p:nvSpPr>
        <p:spPr>
          <a:xfrm>
            <a:off x="9734166" y="3618796"/>
            <a:ext cx="2016079" cy="1118896"/>
          </a:xfrm>
          <a:prstGeom prst="rect">
            <a:avLst/>
          </a:prstGeom>
          <a:noFill/>
        </p:spPr>
        <p:txBody>
          <a:bodyPr wrap="square" rtlCol="0">
            <a:spAutoFit/>
          </a:bodyPr>
          <a:lstStyle/>
          <a:p>
            <a:pPr>
              <a:lnSpc>
                <a:spcPts val="4000"/>
              </a:lnSpc>
              <a:spcAft>
                <a:spcPts val="600"/>
              </a:spcAft>
            </a:pPr>
            <a:r>
              <a:rPr lang="ja-JP" altLang="en-US" sz="2400">
                <a:latin typeface="MS Gothic" panose="020B0609070205080204" pitchFamily="49" charset="-128"/>
                <a:ea typeface="MS Gothic" panose="020B0609070205080204" pitchFamily="49" charset="-128"/>
              </a:rPr>
              <a:t>筋肉に力が</a:t>
            </a:r>
          </a:p>
          <a:p>
            <a:pPr>
              <a:lnSpc>
                <a:spcPts val="4000"/>
              </a:lnSpc>
              <a:spcAft>
                <a:spcPts val="600"/>
              </a:spcAft>
            </a:pPr>
            <a:r>
              <a:rPr lang="ja-JP" altLang="en-US" sz="2400">
                <a:latin typeface="MS Gothic" panose="020B0609070205080204" pitchFamily="49" charset="-128"/>
                <a:ea typeface="MS Gothic" panose="020B0609070205080204" pitchFamily="49" charset="-128"/>
              </a:rPr>
              <a:t>入っている</a:t>
            </a:r>
            <a:endParaRPr kumimoji="1" lang="ja-JP" altLang="en-US" sz="2000">
              <a:latin typeface="MS Gothic" panose="020B0609070205080204" pitchFamily="49" charset="-128"/>
              <a:ea typeface="MS Gothic" panose="020B0609070205080204" pitchFamily="49" charset="-128"/>
            </a:endParaRPr>
          </a:p>
        </p:txBody>
      </p:sp>
      <p:sp>
        <p:nvSpPr>
          <p:cNvPr id="31" name="きん">
            <a:extLst>
              <a:ext uri="{FF2B5EF4-FFF2-40B4-BE49-F238E27FC236}">
                <a16:creationId xmlns:a16="http://schemas.microsoft.com/office/drawing/2014/main" id="{B95C8B53-311A-37B2-510B-22F23608C5A4}"/>
              </a:ext>
            </a:extLst>
          </p:cNvPr>
          <p:cNvSpPr txBox="1"/>
          <p:nvPr/>
        </p:nvSpPr>
        <p:spPr>
          <a:xfrm>
            <a:off x="9782368" y="3632864"/>
            <a:ext cx="367991"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きん</a:t>
            </a:r>
            <a:endParaRPr kumimoji="1" lang="ja-JP" altLang="en-US" sz="700">
              <a:latin typeface="MS Gothic" panose="020B0609070205080204" pitchFamily="49" charset="-128"/>
              <a:ea typeface="MS Gothic" panose="020B0609070205080204" pitchFamily="49" charset="-128"/>
            </a:endParaRPr>
          </a:p>
        </p:txBody>
      </p:sp>
      <p:sp>
        <p:nvSpPr>
          <p:cNvPr id="32" name="にく">
            <a:extLst>
              <a:ext uri="{FF2B5EF4-FFF2-40B4-BE49-F238E27FC236}">
                <a16:creationId xmlns:a16="http://schemas.microsoft.com/office/drawing/2014/main" id="{3E0E6F90-0084-D7C9-C3FB-EED0C9CDB130}"/>
              </a:ext>
            </a:extLst>
          </p:cNvPr>
          <p:cNvSpPr txBox="1"/>
          <p:nvPr/>
        </p:nvSpPr>
        <p:spPr>
          <a:xfrm>
            <a:off x="10073164" y="3635027"/>
            <a:ext cx="418010"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にく</a:t>
            </a:r>
            <a:endParaRPr kumimoji="1" lang="ja-JP" altLang="en-US" sz="700">
              <a:latin typeface="MS Gothic" panose="020B0609070205080204" pitchFamily="49" charset="-128"/>
              <a:ea typeface="MS Gothic" panose="020B0609070205080204" pitchFamily="49" charset="-128"/>
            </a:endParaRPr>
          </a:p>
        </p:txBody>
      </p:sp>
      <p:sp>
        <p:nvSpPr>
          <p:cNvPr id="33" name="ちから">
            <a:extLst>
              <a:ext uri="{FF2B5EF4-FFF2-40B4-BE49-F238E27FC236}">
                <a16:creationId xmlns:a16="http://schemas.microsoft.com/office/drawing/2014/main" id="{CC877893-8AE3-F27F-ACF7-FDCDDA459F9A}"/>
              </a:ext>
            </a:extLst>
          </p:cNvPr>
          <p:cNvSpPr txBox="1"/>
          <p:nvPr/>
        </p:nvSpPr>
        <p:spPr>
          <a:xfrm>
            <a:off x="10656210" y="3634313"/>
            <a:ext cx="464849" cy="200055"/>
          </a:xfrm>
          <a:prstGeom prst="rect">
            <a:avLst/>
          </a:prstGeom>
          <a:noFill/>
        </p:spPr>
        <p:txBody>
          <a:bodyPr wrap="square" rtlCol="0">
            <a:spAutoFit/>
          </a:bodyPr>
          <a:lstStyle/>
          <a:p>
            <a:pPr algn="ctr"/>
            <a:r>
              <a:rPr lang="ja-JP" altLang="en-US" sz="700">
                <a:latin typeface="MS Gothic" panose="020B0609070205080204" pitchFamily="49" charset="-128"/>
                <a:ea typeface="MS Gothic" panose="020B0609070205080204" pitchFamily="49" charset="-128"/>
              </a:rPr>
              <a:t>ちから</a:t>
            </a:r>
            <a:endParaRPr kumimoji="1" lang="ja-JP" altLang="en-US" sz="700">
              <a:latin typeface="MS Gothic" panose="020B0609070205080204" pitchFamily="49" charset="-128"/>
              <a:ea typeface="MS Gothic" panose="020B0609070205080204" pitchFamily="49" charset="-128"/>
            </a:endParaRPr>
          </a:p>
        </p:txBody>
      </p:sp>
      <p:sp>
        <p:nvSpPr>
          <p:cNvPr id="34" name="はい">
            <a:extLst>
              <a:ext uri="{FF2B5EF4-FFF2-40B4-BE49-F238E27FC236}">
                <a16:creationId xmlns:a16="http://schemas.microsoft.com/office/drawing/2014/main" id="{C0D4BF72-CC77-133C-C620-A7FC7EA74A8E}"/>
              </a:ext>
            </a:extLst>
          </p:cNvPr>
          <p:cNvSpPr txBox="1"/>
          <p:nvPr/>
        </p:nvSpPr>
        <p:spPr>
          <a:xfrm>
            <a:off x="9757358" y="4219512"/>
            <a:ext cx="418010" cy="200055"/>
          </a:xfrm>
          <a:prstGeom prst="rect">
            <a:avLst/>
          </a:prstGeom>
          <a:noFill/>
        </p:spPr>
        <p:txBody>
          <a:bodyPr wrap="square" rtlCol="0">
            <a:spAutoFit/>
          </a:bodyPr>
          <a:lstStyle/>
          <a:p>
            <a:pPr algn="ctr"/>
            <a:r>
              <a:rPr kumimoji="1" lang="ja-JP" altLang="en-US" sz="700">
                <a:latin typeface="MS Gothic" panose="020B0609070205080204" pitchFamily="49" charset="-128"/>
                <a:ea typeface="MS Gothic" panose="020B0609070205080204" pitchFamily="49" charset="-128"/>
              </a:rPr>
              <a:t>はい</a:t>
            </a:r>
          </a:p>
        </p:txBody>
      </p:sp>
    </p:spTree>
    <p:extLst>
      <p:ext uri="{BB962C8B-B14F-4D97-AF65-F5344CB8AC3E}">
        <p14:creationId xmlns:p14="http://schemas.microsoft.com/office/powerpoint/2010/main" val="263004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1" grpId="0"/>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枠"/>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2" name="タイトル">
            <a:extLst>
              <a:ext uri="{FF2B5EF4-FFF2-40B4-BE49-F238E27FC236}">
                <a16:creationId xmlns:a16="http://schemas.microsoft.com/office/drawing/2014/main" id="{3BE7A1C8-C294-1C04-4C89-9E855EF40DAF}"/>
              </a:ext>
            </a:extLst>
          </p:cNvPr>
          <p:cNvSpPr txBox="1"/>
          <p:nvPr/>
        </p:nvSpPr>
        <p:spPr>
          <a:xfrm>
            <a:off x="804472" y="595786"/>
            <a:ext cx="10583056"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遠くを見ると</a:t>
            </a:r>
            <a:r>
              <a:rPr lang="en-US" altLang="ja-JP" sz="3600" b="1" dirty="0">
                <a:latin typeface="ＭＳ ゴシック" panose="020B0609070205080204" pitchFamily="49" charset="-128"/>
                <a:ea typeface="ＭＳ ゴシック" panose="020B0609070205080204" pitchFamily="49" charset="-128"/>
              </a:rPr>
              <a:t>……</a:t>
            </a:r>
          </a:p>
        </p:txBody>
      </p:sp>
      <p:sp>
        <p:nvSpPr>
          <p:cNvPr id="3" name="とお">
            <a:extLst>
              <a:ext uri="{FF2B5EF4-FFF2-40B4-BE49-F238E27FC236}">
                <a16:creationId xmlns:a16="http://schemas.microsoft.com/office/drawing/2014/main" id="{1CA11AE9-9AE1-6A8D-8379-382931E15719}"/>
              </a:ext>
            </a:extLst>
          </p:cNvPr>
          <p:cNvSpPr txBox="1"/>
          <p:nvPr/>
        </p:nvSpPr>
        <p:spPr>
          <a:xfrm>
            <a:off x="4193294" y="489032"/>
            <a:ext cx="625632" cy="261610"/>
          </a:xfrm>
          <a:prstGeom prst="rect">
            <a:avLst/>
          </a:prstGeom>
          <a:noFill/>
        </p:spPr>
        <p:txBody>
          <a:bodyPr wrap="square" rtlCol="0">
            <a:spAutoFit/>
          </a:bodyPr>
          <a:lstStyle/>
          <a:p>
            <a:pPr algn="ctr"/>
            <a:r>
              <a:rPr lang="ja-JP" altLang="en-US" sz="1100" dirty="0">
                <a:latin typeface="MS Gothic" panose="020B0609070205080204" pitchFamily="49" charset="-128"/>
                <a:ea typeface="MS Gothic" panose="020B0609070205080204" pitchFamily="49" charset="-128"/>
              </a:rPr>
              <a:t>とお</a:t>
            </a:r>
            <a:endParaRPr kumimoji="1" lang="ja-JP" altLang="en-US" sz="1100" dirty="0">
              <a:latin typeface="MS Gothic" panose="020B0609070205080204" pitchFamily="49" charset="-128"/>
              <a:ea typeface="MS Gothic" panose="020B0609070205080204" pitchFamily="49" charset="-128"/>
            </a:endParaRPr>
          </a:p>
        </p:txBody>
      </p:sp>
      <p:sp>
        <p:nvSpPr>
          <p:cNvPr id="4" name="み">
            <a:extLst>
              <a:ext uri="{FF2B5EF4-FFF2-40B4-BE49-F238E27FC236}">
                <a16:creationId xmlns:a16="http://schemas.microsoft.com/office/drawing/2014/main" id="{275D70C9-A642-039E-953B-BE27062FA3B5}"/>
              </a:ext>
            </a:extLst>
          </p:cNvPr>
          <p:cNvSpPr txBox="1"/>
          <p:nvPr/>
        </p:nvSpPr>
        <p:spPr>
          <a:xfrm>
            <a:off x="5550131" y="482394"/>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み</a:t>
            </a:r>
            <a:endParaRPr kumimoji="1" lang="ja-JP" altLang="en-US" sz="1100">
              <a:latin typeface="MS Gothic" panose="020B0609070205080204" pitchFamily="49" charset="-128"/>
              <a:ea typeface="MS Gothic" panose="020B0609070205080204" pitchFamily="49" charset="-128"/>
            </a:endParaRPr>
          </a:p>
        </p:txBody>
      </p:sp>
      <p:pic>
        <p:nvPicPr>
          <p:cNvPr id="15" name="水晶体変化前" descr="図形, 円&#10;&#10;自動的に生成された説明">
            <a:extLst>
              <a:ext uri="{FF2B5EF4-FFF2-40B4-BE49-F238E27FC236}">
                <a16:creationId xmlns:a16="http://schemas.microsoft.com/office/drawing/2014/main" id="{8DB2AE86-3824-2D12-487E-3260A63698C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57532" y="2508906"/>
            <a:ext cx="3528965" cy="3293701"/>
          </a:xfrm>
          <a:prstGeom prst="rect">
            <a:avLst/>
          </a:prstGeom>
        </p:spPr>
      </p:pic>
      <p:pic>
        <p:nvPicPr>
          <p:cNvPr id="20" name="水晶体変化後" descr="図形, 円&#10;&#10;自動的に生成された説明">
            <a:extLst>
              <a:ext uri="{FF2B5EF4-FFF2-40B4-BE49-F238E27FC236}">
                <a16:creationId xmlns:a16="http://schemas.microsoft.com/office/drawing/2014/main" id="{1672DE57-AEBD-5291-6258-9FC5B0D2706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159725" y="2505819"/>
            <a:ext cx="3532272" cy="3296787"/>
          </a:xfrm>
          <a:prstGeom prst="rect">
            <a:avLst/>
          </a:prstGeom>
        </p:spPr>
      </p:pic>
      <p:pic>
        <p:nvPicPr>
          <p:cNvPr id="22" name="水晶体・毛様体筋拡大" descr="光, ランプ が含まれている画像&#10;&#10;自動的に生成された説明">
            <a:extLst>
              <a:ext uri="{FF2B5EF4-FFF2-40B4-BE49-F238E27FC236}">
                <a16:creationId xmlns:a16="http://schemas.microsoft.com/office/drawing/2014/main" id="{22610546-9ABE-B1F0-0794-7E35D843FCF3}"/>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7805636" y="1730856"/>
            <a:ext cx="1505599" cy="4927415"/>
          </a:xfrm>
          <a:prstGeom prst="rect">
            <a:avLst/>
          </a:prstGeom>
        </p:spPr>
      </p:pic>
      <p:pic>
        <p:nvPicPr>
          <p:cNvPr id="24" name="毛様体筋表情" descr="図形&#10;&#10;低い精度で自動的に生成された説明">
            <a:extLst>
              <a:ext uri="{FF2B5EF4-FFF2-40B4-BE49-F238E27FC236}">
                <a16:creationId xmlns:a16="http://schemas.microsoft.com/office/drawing/2014/main" id="{435C98F6-2DBA-7D3A-EB29-AA9BBB100A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7738" y="2331718"/>
            <a:ext cx="514406" cy="3729445"/>
          </a:xfrm>
          <a:prstGeom prst="rect">
            <a:avLst/>
          </a:prstGeom>
        </p:spPr>
      </p:pic>
      <p:sp>
        <p:nvSpPr>
          <p:cNvPr id="12" name="水晶体・毛様体筋枠">
            <a:extLst>
              <a:ext uri="{FF2B5EF4-FFF2-40B4-BE49-F238E27FC236}">
                <a16:creationId xmlns:a16="http://schemas.microsoft.com/office/drawing/2014/main" id="{14D22B6E-9BA9-24E8-853C-FCC724320F4C}"/>
              </a:ext>
            </a:extLst>
          </p:cNvPr>
          <p:cNvSpPr/>
          <p:nvPr/>
        </p:nvSpPr>
        <p:spPr>
          <a:xfrm>
            <a:off x="4562657" y="3247053"/>
            <a:ext cx="858416" cy="1847461"/>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左矢印 ">
            <a:extLst>
              <a:ext uri="{FF2B5EF4-FFF2-40B4-BE49-F238E27FC236}">
                <a16:creationId xmlns:a16="http://schemas.microsoft.com/office/drawing/2014/main" id="{110E00EE-16E5-028D-2D3C-5A122FCBF096}"/>
              </a:ext>
            </a:extLst>
          </p:cNvPr>
          <p:cNvSpPr/>
          <p:nvPr/>
        </p:nvSpPr>
        <p:spPr>
          <a:xfrm>
            <a:off x="5526822" y="3862875"/>
            <a:ext cx="547396" cy="559837"/>
          </a:xfrm>
          <a:prstGeom prst="lef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11" name="スマホを見ている子ども" descr="ロゴ&#10;&#10;自動的に生成された説明">
            <a:extLst>
              <a:ext uri="{FF2B5EF4-FFF2-40B4-BE49-F238E27FC236}">
                <a16:creationId xmlns:a16="http://schemas.microsoft.com/office/drawing/2014/main" id="{9099B63C-E997-6BA9-C523-0A246E966375}"/>
              </a:ext>
            </a:extLst>
          </p:cNvPr>
          <p:cNvPicPr>
            <a:picLocks noChangeAspect="1"/>
          </p:cNvPicPr>
          <p:nvPr/>
        </p:nvPicPr>
        <p:blipFill rotWithShape="1">
          <a:blip r:embed="rId7">
            <a:extLst>
              <a:ext uri="{28A0092B-C50C-407E-A947-70E740481C1C}">
                <a14:useLocalDpi xmlns:a14="http://schemas.microsoft.com/office/drawing/2010/main" val="0"/>
              </a:ext>
            </a:extLst>
          </a:blip>
          <a:srcRect l="6819" r="6843"/>
          <a:stretch/>
        </p:blipFill>
        <p:spPr>
          <a:xfrm>
            <a:off x="396597" y="2021224"/>
            <a:ext cx="3655187" cy="4352493"/>
          </a:xfrm>
          <a:prstGeom prst="rect">
            <a:avLst/>
          </a:prstGeom>
        </p:spPr>
      </p:pic>
      <p:pic>
        <p:nvPicPr>
          <p:cNvPr id="17" name="遠くを見てみる子ども" descr="グラフィカル ユーザー インターフェイス が含まれている画像&#10;&#10;自動的に生成された説明">
            <a:extLst>
              <a:ext uri="{FF2B5EF4-FFF2-40B4-BE49-F238E27FC236}">
                <a16:creationId xmlns:a16="http://schemas.microsoft.com/office/drawing/2014/main" id="{FF8FC2C4-FC12-D41A-5916-084A2C1A8236}"/>
              </a:ext>
            </a:extLst>
          </p:cNvPr>
          <p:cNvPicPr>
            <a:picLocks noChangeAspect="1"/>
          </p:cNvPicPr>
          <p:nvPr/>
        </p:nvPicPr>
        <p:blipFill rotWithShape="1">
          <a:blip r:embed="rId8">
            <a:alphaModFix/>
            <a:extLst>
              <a:ext uri="{28A0092B-C50C-407E-A947-70E740481C1C}">
                <a14:useLocalDpi xmlns:a14="http://schemas.microsoft.com/office/drawing/2010/main" val="0"/>
              </a:ext>
            </a:extLst>
          </a:blip>
          <a:srcRect l="6832" r="7504"/>
          <a:stretch/>
        </p:blipFill>
        <p:spPr>
          <a:xfrm>
            <a:off x="396597" y="1996986"/>
            <a:ext cx="3655187" cy="4386718"/>
          </a:xfrm>
          <a:prstGeom prst="rect">
            <a:avLst/>
          </a:prstGeom>
        </p:spPr>
      </p:pic>
      <p:cxnSp>
        <p:nvCxnSpPr>
          <p:cNvPr id="5" name="毛様体筋線2">
            <a:extLst>
              <a:ext uri="{FF2B5EF4-FFF2-40B4-BE49-F238E27FC236}">
                <a16:creationId xmlns:a16="http://schemas.microsoft.com/office/drawing/2014/main" id="{227CFC05-C44E-E05A-BD95-AB0372B209B6}"/>
              </a:ext>
            </a:extLst>
          </p:cNvPr>
          <p:cNvCxnSpPr>
            <a:cxnSpLocks/>
          </p:cNvCxnSpPr>
          <p:nvPr/>
        </p:nvCxnSpPr>
        <p:spPr>
          <a:xfrm flipH="1" flipV="1">
            <a:off x="8918314" y="2657807"/>
            <a:ext cx="829843" cy="954308"/>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毛様体筋線1">
            <a:extLst>
              <a:ext uri="{FF2B5EF4-FFF2-40B4-BE49-F238E27FC236}">
                <a16:creationId xmlns:a16="http://schemas.microsoft.com/office/drawing/2014/main" id="{528CD533-94A3-8D63-5BF5-FD99FB96055C}"/>
              </a:ext>
            </a:extLst>
          </p:cNvPr>
          <p:cNvCxnSpPr>
            <a:cxnSpLocks/>
          </p:cNvCxnSpPr>
          <p:nvPr/>
        </p:nvCxnSpPr>
        <p:spPr>
          <a:xfrm flipH="1">
            <a:off x="8961226" y="4676133"/>
            <a:ext cx="786931" cy="1057794"/>
          </a:xfrm>
          <a:prstGeom prst="line">
            <a:avLst/>
          </a:prstGeom>
          <a:ln w="28575"/>
        </p:spPr>
        <p:style>
          <a:lnRef idx="1">
            <a:schemeClr val="dk1"/>
          </a:lnRef>
          <a:fillRef idx="0">
            <a:schemeClr val="dk1"/>
          </a:fillRef>
          <a:effectRef idx="0">
            <a:schemeClr val="dk1"/>
          </a:effectRef>
          <a:fontRef idx="minor">
            <a:schemeClr val="tx1"/>
          </a:fontRef>
        </p:style>
      </p:cxnSp>
      <p:sp>
        <p:nvSpPr>
          <p:cNvPr id="9" name="リラックスしている枠">
            <a:extLst>
              <a:ext uri="{FF2B5EF4-FFF2-40B4-BE49-F238E27FC236}">
                <a16:creationId xmlns:a16="http://schemas.microsoft.com/office/drawing/2014/main" id="{00C4E168-5163-2EB7-2955-CBC0B2A8A473}"/>
              </a:ext>
            </a:extLst>
          </p:cNvPr>
          <p:cNvSpPr/>
          <p:nvPr/>
        </p:nvSpPr>
        <p:spPr>
          <a:xfrm>
            <a:off x="9590741" y="3579457"/>
            <a:ext cx="1796788" cy="1126672"/>
          </a:xfrm>
          <a:prstGeom prst="roundRect">
            <a:avLst>
              <a:gd name="adj" fmla="val 12478"/>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リラックスしている">
            <a:extLst>
              <a:ext uri="{FF2B5EF4-FFF2-40B4-BE49-F238E27FC236}">
                <a16:creationId xmlns:a16="http://schemas.microsoft.com/office/drawing/2014/main" id="{2111B074-EFFC-09E6-5E64-E19C62E863F2}"/>
              </a:ext>
            </a:extLst>
          </p:cNvPr>
          <p:cNvSpPr txBox="1"/>
          <p:nvPr/>
        </p:nvSpPr>
        <p:spPr>
          <a:xfrm>
            <a:off x="9457175" y="3680093"/>
            <a:ext cx="1930354" cy="1369606"/>
          </a:xfrm>
          <a:prstGeom prst="rect">
            <a:avLst/>
          </a:prstGeom>
          <a:noFill/>
        </p:spPr>
        <p:txBody>
          <a:bodyPr wrap="square" rtlCol="0">
            <a:spAutoFit/>
          </a:bodyPr>
          <a:lstStyle/>
          <a:p>
            <a:pPr>
              <a:spcAft>
                <a:spcPts val="600"/>
              </a:spcAft>
            </a:pPr>
            <a:r>
              <a:rPr lang="en-US" altLang="ja-JP" sz="2400" dirty="0">
                <a:latin typeface="MS Gothic" panose="020B0609070205080204" pitchFamily="49" charset="-128"/>
                <a:ea typeface="MS Gothic" panose="020B0609070205080204" pitchFamily="49" charset="-128"/>
              </a:rPr>
              <a:t> </a:t>
            </a:r>
            <a:r>
              <a:rPr lang="ja-JP" altLang="en-US" sz="2400">
                <a:latin typeface="MS Gothic" panose="020B0609070205080204" pitchFamily="49" charset="-128"/>
                <a:ea typeface="MS Gothic" panose="020B0609070205080204" pitchFamily="49" charset="-128"/>
              </a:rPr>
              <a:t>リラックス</a:t>
            </a:r>
            <a:endParaRPr lang="en-US" altLang="ja-JP" sz="2400" dirty="0">
              <a:latin typeface="MS Gothic" panose="020B0609070205080204" pitchFamily="49" charset="-128"/>
              <a:ea typeface="MS Gothic" panose="020B0609070205080204" pitchFamily="49" charset="-128"/>
            </a:endParaRPr>
          </a:p>
          <a:p>
            <a:pPr>
              <a:spcAft>
                <a:spcPts val="600"/>
              </a:spcAft>
            </a:pPr>
            <a:r>
              <a:rPr lang="en-US" altLang="ja-JP" sz="2400" dirty="0">
                <a:latin typeface="MS Gothic" panose="020B0609070205080204" pitchFamily="49" charset="-128"/>
                <a:ea typeface="MS Gothic" panose="020B0609070205080204" pitchFamily="49" charset="-128"/>
              </a:rPr>
              <a:t> </a:t>
            </a:r>
            <a:r>
              <a:rPr lang="ja-JP" altLang="en-US" sz="2400">
                <a:latin typeface="MS Gothic" panose="020B0609070205080204" pitchFamily="49" charset="-128"/>
                <a:ea typeface="MS Gothic" panose="020B0609070205080204" pitchFamily="49" charset="-128"/>
              </a:rPr>
              <a:t>して</a:t>
            </a:r>
            <a:r>
              <a:rPr kumimoji="1" lang="ja-JP" altLang="en-US" sz="2400">
                <a:latin typeface="MS Gothic" panose="020B0609070205080204" pitchFamily="49" charset="-128"/>
                <a:ea typeface="MS Gothic" panose="020B0609070205080204" pitchFamily="49" charset="-128"/>
              </a:rPr>
              <a:t>いる</a:t>
            </a:r>
            <a:endParaRPr kumimoji="1" lang="en-US" altLang="ja-JP" sz="2400" dirty="0">
              <a:latin typeface="MS Gothic" panose="020B0609070205080204" pitchFamily="49" charset="-128"/>
              <a:ea typeface="MS Gothic" panose="020B0609070205080204" pitchFamily="49" charset="-128"/>
            </a:endParaRPr>
          </a:p>
          <a:p>
            <a:pPr>
              <a:spcBef>
                <a:spcPts val="600"/>
              </a:spcBef>
              <a:spcAft>
                <a:spcPts val="600"/>
              </a:spcAft>
            </a:pPr>
            <a:endParaRPr kumimoji="1" lang="ja-JP" altLang="en-US" sz="2000">
              <a:latin typeface="MS Gothic" panose="020B0609070205080204" pitchFamily="49" charset="-128"/>
              <a:ea typeface="MS Gothic" panose="020B0609070205080204" pitchFamily="49" charset="-128"/>
            </a:endParaRPr>
          </a:p>
        </p:txBody>
      </p:sp>
    </p:spTree>
    <p:extLst>
      <p:ext uri="{BB962C8B-B14F-4D97-AF65-F5344CB8AC3E}">
        <p14:creationId xmlns:p14="http://schemas.microsoft.com/office/powerpoint/2010/main" val="153861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枠"/>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58" name="タイトル">
            <a:extLst>
              <a:ext uri="{FF2B5EF4-FFF2-40B4-BE49-F238E27FC236}">
                <a16:creationId xmlns:a16="http://schemas.microsoft.com/office/drawing/2014/main" id="{B3317F53-3B43-48F7-9E52-FF5203E83E7C}"/>
              </a:ext>
            </a:extLst>
          </p:cNvPr>
          <p:cNvSpPr txBox="1"/>
          <p:nvPr/>
        </p:nvSpPr>
        <p:spPr>
          <a:xfrm>
            <a:off x="1152111" y="609772"/>
            <a:ext cx="9989314"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まばたきをすることも大切です</a:t>
            </a:r>
            <a:endParaRPr lang="en-US" altLang="ja-JP" sz="3600" b="1" dirty="0">
              <a:latin typeface="ＭＳ ゴシック" panose="020B0609070205080204" pitchFamily="49" charset="-128"/>
              <a:ea typeface="ＭＳ ゴシック" panose="020B0609070205080204" pitchFamily="49" charset="-128"/>
            </a:endParaRPr>
          </a:p>
        </p:txBody>
      </p:sp>
      <p:pic>
        <p:nvPicPr>
          <p:cNvPr id="6" name="メディア機器を見つめる子" descr="人の顔の絵&#10;&#10;低い精度で自動的に生成された説明">
            <a:extLst>
              <a:ext uri="{FF2B5EF4-FFF2-40B4-BE49-F238E27FC236}">
                <a16:creationId xmlns:a16="http://schemas.microsoft.com/office/drawing/2014/main" id="{39263BDC-E273-36E8-2185-C6B2C3BE1DE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358686" y="1760887"/>
            <a:ext cx="3942403" cy="4730884"/>
          </a:xfrm>
          <a:prstGeom prst="rect">
            <a:avLst/>
          </a:prstGeom>
        </p:spPr>
      </p:pic>
      <p:pic>
        <p:nvPicPr>
          <p:cNvPr id="4" name="ドライアイの子" descr="アイコン&#10;&#10;自動的に生成された説明">
            <a:extLst>
              <a:ext uri="{FF2B5EF4-FFF2-40B4-BE49-F238E27FC236}">
                <a16:creationId xmlns:a16="http://schemas.microsoft.com/office/drawing/2014/main" id="{8178CA9F-B842-2A8E-7BA4-49E918ECEC1D}"/>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6548355" y="1802045"/>
            <a:ext cx="4284958" cy="4636863"/>
          </a:xfrm>
          <a:prstGeom prst="rect">
            <a:avLst/>
          </a:prstGeom>
        </p:spPr>
      </p:pic>
      <p:pic>
        <p:nvPicPr>
          <p:cNvPr id="12" name="目を開ける子" descr="アイコン&#10;&#10;自動的に生成された説明">
            <a:extLst>
              <a:ext uri="{FF2B5EF4-FFF2-40B4-BE49-F238E27FC236}">
                <a16:creationId xmlns:a16="http://schemas.microsoft.com/office/drawing/2014/main" id="{B34B05A8-7321-DECC-0453-033920145C3F}"/>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6548355" y="1799608"/>
            <a:ext cx="4284953" cy="4636857"/>
          </a:xfrm>
          <a:prstGeom prst="rect">
            <a:avLst/>
          </a:prstGeom>
        </p:spPr>
      </p:pic>
      <p:pic>
        <p:nvPicPr>
          <p:cNvPr id="10" name="目を閉じる子" descr="アイコン&#10;&#10;自動的に生成された説明">
            <a:extLst>
              <a:ext uri="{FF2B5EF4-FFF2-40B4-BE49-F238E27FC236}">
                <a16:creationId xmlns:a16="http://schemas.microsoft.com/office/drawing/2014/main" id="{3FCA6BF0-C5C4-6654-C969-AB8A15DFF06E}"/>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6548358" y="1800829"/>
            <a:ext cx="4284954" cy="4636858"/>
          </a:xfrm>
          <a:prstGeom prst="rect">
            <a:avLst/>
          </a:prstGeom>
        </p:spPr>
      </p:pic>
      <p:sp>
        <p:nvSpPr>
          <p:cNvPr id="5" name="とお">
            <a:extLst>
              <a:ext uri="{FF2B5EF4-FFF2-40B4-BE49-F238E27FC236}">
                <a16:creationId xmlns:a16="http://schemas.microsoft.com/office/drawing/2014/main" id="{29AA6FDE-7CEC-8672-9C38-8857E8696FE6}"/>
              </a:ext>
            </a:extLst>
          </p:cNvPr>
          <p:cNvSpPr txBox="1"/>
          <p:nvPr/>
        </p:nvSpPr>
        <p:spPr>
          <a:xfrm>
            <a:off x="7466556" y="503546"/>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たい</a:t>
            </a:r>
          </a:p>
        </p:txBody>
      </p:sp>
      <p:sp>
        <p:nvSpPr>
          <p:cNvPr id="7" name="み">
            <a:extLst>
              <a:ext uri="{FF2B5EF4-FFF2-40B4-BE49-F238E27FC236}">
                <a16:creationId xmlns:a16="http://schemas.microsoft.com/office/drawing/2014/main" id="{623A9D02-9F47-76D8-24FA-88D87C10AA8C}"/>
              </a:ext>
            </a:extLst>
          </p:cNvPr>
          <p:cNvSpPr txBox="1"/>
          <p:nvPr/>
        </p:nvSpPr>
        <p:spPr>
          <a:xfrm>
            <a:off x="7945363" y="496908"/>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せつ</a:t>
            </a:r>
          </a:p>
        </p:txBody>
      </p:sp>
    </p:spTree>
    <p:extLst>
      <p:ext uri="{BB962C8B-B14F-4D97-AF65-F5344CB8AC3E}">
        <p14:creationId xmlns:p14="http://schemas.microsoft.com/office/powerpoint/2010/main" val="34128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xit" presetSubtype="0" fill="hold" nodeType="afterEffect">
                                  <p:stCondLst>
                                    <p:cond delay="100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枠"/>
          <p:cNvSpPr/>
          <p:nvPr/>
        </p:nvSpPr>
        <p:spPr>
          <a:xfrm>
            <a:off x="804472" y="335233"/>
            <a:ext cx="10583056" cy="1061364"/>
          </a:xfrm>
          <a:prstGeom prst="flowChartAlternateProcess">
            <a:avLst/>
          </a:prstGeom>
          <a:solidFill>
            <a:srgbClr val="CAE6D7"/>
          </a:solidFill>
          <a:ln>
            <a:no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58" name="タイトル">
            <a:extLst>
              <a:ext uri="{FF2B5EF4-FFF2-40B4-BE49-F238E27FC236}">
                <a16:creationId xmlns:a16="http://schemas.microsoft.com/office/drawing/2014/main" id="{B3317F53-3B43-48F7-9E52-FF5203E83E7C}"/>
              </a:ext>
            </a:extLst>
          </p:cNvPr>
          <p:cNvSpPr txBox="1"/>
          <p:nvPr/>
        </p:nvSpPr>
        <p:spPr>
          <a:xfrm>
            <a:off x="1152111" y="609772"/>
            <a:ext cx="9989314" cy="646331"/>
          </a:xfrm>
          <a:prstGeom prst="rect">
            <a:avLst/>
          </a:prstGeom>
          <a:noFill/>
        </p:spPr>
        <p:txBody>
          <a:bodyPr wrap="square" rtlCol="0">
            <a:spAutoFit/>
          </a:bodyPr>
          <a:lstStyle/>
          <a:p>
            <a:pPr algn="ctr"/>
            <a:r>
              <a:rPr lang="ja-JP" altLang="en-US" sz="3600" b="1">
                <a:latin typeface="ＭＳ ゴシック" panose="020B0609070205080204" pitchFamily="49" charset="-128"/>
                <a:ea typeface="ＭＳ ゴシック" panose="020B0609070205080204" pitchFamily="49" charset="-128"/>
              </a:rPr>
              <a:t>外遊びも忘れずに！</a:t>
            </a:r>
            <a:endParaRPr lang="en-US" altLang="ja-JP" sz="3600" b="1" dirty="0">
              <a:latin typeface="ＭＳ ゴシック" panose="020B0609070205080204" pitchFamily="49" charset="-128"/>
              <a:ea typeface="ＭＳ ゴシック" panose="020B0609070205080204" pitchFamily="49" charset="-128"/>
            </a:endParaRPr>
          </a:p>
        </p:txBody>
      </p:sp>
      <p:sp>
        <p:nvSpPr>
          <p:cNvPr id="2" name="そと">
            <a:extLst>
              <a:ext uri="{FF2B5EF4-FFF2-40B4-BE49-F238E27FC236}">
                <a16:creationId xmlns:a16="http://schemas.microsoft.com/office/drawing/2014/main" id="{9EBD60FE-1C17-F861-554D-7EBAE6F0C57A}"/>
              </a:ext>
            </a:extLst>
          </p:cNvPr>
          <p:cNvSpPr txBox="1"/>
          <p:nvPr/>
        </p:nvSpPr>
        <p:spPr>
          <a:xfrm>
            <a:off x="3946536" y="503546"/>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そと</a:t>
            </a:r>
          </a:p>
        </p:txBody>
      </p:sp>
      <p:sp>
        <p:nvSpPr>
          <p:cNvPr id="3" name="あ">
            <a:extLst>
              <a:ext uri="{FF2B5EF4-FFF2-40B4-BE49-F238E27FC236}">
                <a16:creationId xmlns:a16="http://schemas.microsoft.com/office/drawing/2014/main" id="{5576F981-A184-8911-CEA2-9313B48CA716}"/>
              </a:ext>
            </a:extLst>
          </p:cNvPr>
          <p:cNvSpPr txBox="1"/>
          <p:nvPr/>
        </p:nvSpPr>
        <p:spPr>
          <a:xfrm>
            <a:off x="4465803" y="496908"/>
            <a:ext cx="625632" cy="261610"/>
          </a:xfrm>
          <a:prstGeom prst="rect">
            <a:avLst/>
          </a:prstGeom>
          <a:noFill/>
        </p:spPr>
        <p:txBody>
          <a:bodyPr wrap="square" rtlCol="0">
            <a:spAutoFit/>
          </a:bodyPr>
          <a:lstStyle/>
          <a:p>
            <a:pPr algn="ctr"/>
            <a:r>
              <a:rPr kumimoji="1" lang="ja-JP" altLang="en-US" sz="1100">
                <a:latin typeface="MS Gothic" panose="020B0609070205080204" pitchFamily="49" charset="-128"/>
                <a:ea typeface="MS Gothic" panose="020B0609070205080204" pitchFamily="49" charset="-128"/>
              </a:rPr>
              <a:t>あそ</a:t>
            </a:r>
          </a:p>
        </p:txBody>
      </p:sp>
      <p:sp>
        <p:nvSpPr>
          <p:cNvPr id="5" name="わす">
            <a:extLst>
              <a:ext uri="{FF2B5EF4-FFF2-40B4-BE49-F238E27FC236}">
                <a16:creationId xmlns:a16="http://schemas.microsoft.com/office/drawing/2014/main" id="{1D543607-6B53-8804-DD8E-90F15B2CA21A}"/>
              </a:ext>
            </a:extLst>
          </p:cNvPr>
          <p:cNvSpPr txBox="1"/>
          <p:nvPr/>
        </p:nvSpPr>
        <p:spPr>
          <a:xfrm>
            <a:off x="5827129" y="496908"/>
            <a:ext cx="625632" cy="261610"/>
          </a:xfrm>
          <a:prstGeom prst="rect">
            <a:avLst/>
          </a:prstGeom>
          <a:noFill/>
        </p:spPr>
        <p:txBody>
          <a:bodyPr wrap="square" rtlCol="0">
            <a:spAutoFit/>
          </a:bodyPr>
          <a:lstStyle/>
          <a:p>
            <a:pPr algn="ctr"/>
            <a:r>
              <a:rPr lang="ja-JP" altLang="en-US" sz="1100">
                <a:latin typeface="MS Gothic" panose="020B0609070205080204" pitchFamily="49" charset="-128"/>
                <a:ea typeface="MS Gothic" panose="020B0609070205080204" pitchFamily="49" charset="-128"/>
              </a:rPr>
              <a:t>わす</a:t>
            </a:r>
            <a:endParaRPr kumimoji="1" lang="ja-JP" altLang="en-US" sz="1100">
              <a:latin typeface="MS Gothic" panose="020B0609070205080204" pitchFamily="49" charset="-128"/>
              <a:ea typeface="MS Gothic" panose="020B0609070205080204" pitchFamily="49" charset="-128"/>
            </a:endParaRPr>
          </a:p>
        </p:txBody>
      </p:sp>
      <p:pic>
        <p:nvPicPr>
          <p:cNvPr id="7" name="外遊び" descr="おもちゃ, 人形 が含まれている画像&#10;&#10;自動的に生成された説明">
            <a:extLst>
              <a:ext uri="{FF2B5EF4-FFF2-40B4-BE49-F238E27FC236}">
                <a16:creationId xmlns:a16="http://schemas.microsoft.com/office/drawing/2014/main" id="{6819D648-3BC6-A432-1D7D-F5335EA1618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66088" y="1582896"/>
            <a:ext cx="9056306" cy="5003134"/>
          </a:xfrm>
          <a:prstGeom prst="rect">
            <a:avLst/>
          </a:prstGeom>
        </p:spPr>
      </p:pic>
      <p:pic>
        <p:nvPicPr>
          <p:cNvPr id="4" name="太陽光" descr="図形, アイコン&#10;&#10;自動的に生成された説明" hidden="1">
            <a:extLst>
              <a:ext uri="{FF2B5EF4-FFF2-40B4-BE49-F238E27FC236}">
                <a16:creationId xmlns:a16="http://schemas.microsoft.com/office/drawing/2014/main" id="{9C0FDADC-3A99-E648-B2EF-97C4CAEC69D8}"/>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3796721" y="1585724"/>
            <a:ext cx="6047611" cy="5272276"/>
          </a:xfrm>
          <a:prstGeom prst="rect">
            <a:avLst/>
          </a:prstGeom>
        </p:spPr>
      </p:pic>
      <p:pic>
        <p:nvPicPr>
          <p:cNvPr id="8" name="太陽光" descr="図形&#10;&#10;自動的に生成された説明">
            <a:extLst>
              <a:ext uri="{FF2B5EF4-FFF2-40B4-BE49-F238E27FC236}">
                <a16:creationId xmlns:a16="http://schemas.microsoft.com/office/drawing/2014/main" id="{5BE90537-1858-83F4-D2B1-613CEBBB11AB}"/>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2686050" y="1582896"/>
            <a:ext cx="7174048" cy="5140284"/>
          </a:xfrm>
          <a:prstGeom prst="rect">
            <a:avLst/>
          </a:prstGeom>
        </p:spPr>
      </p:pic>
    </p:spTree>
    <p:extLst>
      <p:ext uri="{BB962C8B-B14F-4D97-AF65-F5344CB8AC3E}">
        <p14:creationId xmlns:p14="http://schemas.microsoft.com/office/powerpoint/2010/main" val="29138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注意枠">
            <a:extLst>
              <a:ext uri="{FF2B5EF4-FFF2-40B4-BE49-F238E27FC236}">
                <a16:creationId xmlns:a16="http://schemas.microsoft.com/office/drawing/2014/main" id="{72314155-BCED-2B54-9BDF-EA7EE29FD486}"/>
              </a:ext>
            </a:extLst>
          </p:cNvPr>
          <p:cNvSpPr/>
          <p:nvPr/>
        </p:nvSpPr>
        <p:spPr>
          <a:xfrm>
            <a:off x="1258957" y="1895061"/>
            <a:ext cx="9621078" cy="36443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注意">
            <a:extLst>
              <a:ext uri="{FF2B5EF4-FFF2-40B4-BE49-F238E27FC236}">
                <a16:creationId xmlns:a16="http://schemas.microsoft.com/office/drawing/2014/main" id="{F3EF22D6-A889-7505-DBF4-30970D768101}"/>
              </a:ext>
            </a:extLst>
          </p:cNvPr>
          <p:cNvSpPr txBox="1"/>
          <p:nvPr/>
        </p:nvSpPr>
        <p:spPr>
          <a:xfrm>
            <a:off x="1457739" y="2160104"/>
            <a:ext cx="9276522" cy="3139321"/>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　パワーポイントに掲載している、すべてのイラストなどのデータの著作権・使用許諾権は、弊社に帰属します。児童・生徒などへの教育目的としての学校内での使用であれば、ご自由にお使いいただけますが、それ以外の下記の目的での利用や学校外での使用はお断りいたします。</a:t>
            </a:r>
            <a:endParaRPr kumimoji="1" lang="en-US" altLang="ja-JP" dirty="0">
              <a:latin typeface="MS Mincho" panose="02020609040205080304" pitchFamily="49" charset="-128"/>
              <a:ea typeface="MS Mincho" panose="02020609040205080304" pitchFamily="49" charset="-128"/>
            </a:endParaRPr>
          </a:p>
          <a:p>
            <a:endParaRPr lang="en-US" altLang="ja-JP" dirty="0">
              <a:latin typeface="MS Mincho" panose="02020609040205080304" pitchFamily="49" charset="-128"/>
              <a:ea typeface="MS Mincho" panose="02020609040205080304" pitchFamily="49" charset="-128"/>
            </a:endParaRPr>
          </a:p>
          <a:p>
            <a:r>
              <a:rPr kumimoji="1" lang="ja-JP" altLang="en-US">
                <a:latin typeface="MS Mincho" panose="02020609040205080304" pitchFamily="49" charset="-128"/>
                <a:ea typeface="MS Mincho" panose="02020609040205080304" pitchFamily="49" charset="-128"/>
              </a:rPr>
              <a:t>・商業利用</a:t>
            </a:r>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・養護教諭部会、教育委員会などで共同所有して複数の利用者が利用すること</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など</a:t>
            </a:r>
            <a:endParaRPr lang="en-US" altLang="ja-JP" dirty="0">
              <a:latin typeface="MS Mincho" panose="02020609040205080304" pitchFamily="49" charset="-128"/>
              <a:ea typeface="MS Mincho" panose="02020609040205080304" pitchFamily="49" charset="-128"/>
            </a:endParaRPr>
          </a:p>
          <a:p>
            <a:endParaRPr kumimoji="1" lang="en-US" altLang="ja-JP" dirty="0">
              <a:latin typeface="MS Mincho" panose="02020609040205080304" pitchFamily="49" charset="-128"/>
              <a:ea typeface="MS Mincho" panose="02020609040205080304" pitchFamily="49" charset="-128"/>
            </a:endParaRPr>
          </a:p>
          <a:p>
            <a:r>
              <a:rPr lang="ja-JP" altLang="en-US">
                <a:latin typeface="MS Mincho" panose="02020609040205080304" pitchFamily="49" charset="-128"/>
                <a:ea typeface="MS Mincho" panose="02020609040205080304" pitchFamily="49" charset="-128"/>
              </a:rPr>
              <a:t>　なお、インターネットでの使用に関しては、サーバーを介しての校内使用など、校内で児童・生徒や教職員のみに限定して視聴できる場合を除き、第三者が視聴・利用できる形での使用はできません。</a:t>
            </a:r>
            <a:endParaRPr kumimoji="1" lang="ja-JP" altLang="en-US">
              <a:latin typeface="MS Mincho" panose="02020609040205080304" pitchFamily="49" charset="-128"/>
              <a:ea typeface="MS Mincho" panose="02020609040205080304" pitchFamily="49" charset="-128"/>
            </a:endParaRPr>
          </a:p>
        </p:txBody>
      </p:sp>
      <p:sp>
        <p:nvSpPr>
          <p:cNvPr id="3" name="監修・制作">
            <a:extLst>
              <a:ext uri="{FF2B5EF4-FFF2-40B4-BE49-F238E27FC236}">
                <a16:creationId xmlns:a16="http://schemas.microsoft.com/office/drawing/2014/main" id="{864EBD3D-5BE9-89B7-467C-0B6D934A4DB2}"/>
              </a:ext>
            </a:extLst>
          </p:cNvPr>
          <p:cNvSpPr txBox="1"/>
          <p:nvPr/>
        </p:nvSpPr>
        <p:spPr>
          <a:xfrm>
            <a:off x="1616765" y="901148"/>
            <a:ext cx="10575235" cy="646331"/>
          </a:xfrm>
          <a:prstGeom prst="rect">
            <a:avLst/>
          </a:prstGeom>
          <a:noFill/>
        </p:spPr>
        <p:txBody>
          <a:bodyPr wrap="square" rtlCol="0">
            <a:spAutoFit/>
          </a:bodyPr>
          <a:lstStyle/>
          <a:p>
            <a:r>
              <a:rPr kumimoji="1" lang="ja-JP" altLang="en-US">
                <a:latin typeface="MS Mincho" panose="02020609040205080304" pitchFamily="49" charset="-128"/>
                <a:ea typeface="MS Mincho" panose="02020609040205080304" pitchFamily="49" charset="-128"/>
              </a:rPr>
              <a:t>監修：綾木</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雅彦</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先生（</a:t>
            </a:r>
            <a:r>
              <a:rPr lang="ja-JP" altLang="en-US" b="0" i="0" u="none" strike="noStrike">
                <a:solidFill>
                  <a:srgbClr val="000000"/>
                </a:solidFill>
                <a:effectLst/>
                <a:latin typeface="MS Mincho" panose="02020609040205080304" pitchFamily="49" charset="-128"/>
                <a:ea typeface="MS Mincho" panose="02020609040205080304" pitchFamily="49" charset="-128"/>
              </a:rPr>
              <a:t>中京眼科 視覚研究所 研究員／慶應義塾大学 医学部 講師）</a:t>
            </a:r>
            <a:endParaRPr lang="en-US" altLang="ja-JP" b="0" i="0" u="none" strike="noStrike" dirty="0">
              <a:solidFill>
                <a:srgbClr val="000000"/>
              </a:solidFill>
              <a:effectLst/>
              <a:latin typeface="MS Mincho" panose="02020609040205080304" pitchFamily="49" charset="-128"/>
              <a:ea typeface="MS Mincho" panose="02020609040205080304" pitchFamily="49" charset="-128"/>
            </a:endParaRPr>
          </a:p>
          <a:p>
            <a:r>
              <a:rPr kumimoji="1" lang="ja-JP" altLang="en-US">
                <a:solidFill>
                  <a:srgbClr val="000000"/>
                </a:solidFill>
                <a:latin typeface="MS Mincho" panose="02020609040205080304" pitchFamily="49" charset="-128"/>
                <a:ea typeface="MS Mincho" panose="02020609040205080304" pitchFamily="49" charset="-128"/>
              </a:rPr>
              <a:t>制作：株式会社少年写真新聞社</a:t>
            </a:r>
            <a:endParaRPr kumimoji="1" lang="ja-JP" altLang="en-US">
              <a:latin typeface="MS Mincho" panose="02020609040205080304" pitchFamily="49" charset="-128"/>
              <a:ea typeface="MS Mincho" panose="02020609040205080304" pitchFamily="49" charset="-128"/>
            </a:endParaRPr>
          </a:p>
        </p:txBody>
      </p:sp>
    </p:spTree>
    <p:extLst>
      <p:ext uri="{BB962C8B-B14F-4D97-AF65-F5344CB8AC3E}">
        <p14:creationId xmlns:p14="http://schemas.microsoft.com/office/powerpoint/2010/main" val="3396931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4994</TotalTime>
  <Words>725</Words>
  <Application>Microsoft Office PowerPoint</Application>
  <PresentationFormat>ワイド画面</PresentationFormat>
  <Paragraphs>105</Paragraphs>
  <Slides>9</Slides>
  <Notes>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ＭＳ ゴシック</vt:lpstr>
      <vt:lpstr>ＭＳ ゴシック</vt:lpstr>
      <vt:lpstr>MS Mincho</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少年写真新聞社 編集部</cp:lastModifiedBy>
  <cp:revision>379</cp:revision>
  <cp:lastPrinted>2024-07-30T08:13:35Z</cp:lastPrinted>
  <dcterms:created xsi:type="dcterms:W3CDTF">2021-04-02T05:43:33Z</dcterms:created>
  <dcterms:modified xsi:type="dcterms:W3CDTF">2024-08-27T06:06:03Z</dcterms:modified>
</cp:coreProperties>
</file>